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7" r:id="rId4"/>
    <p:sldId id="258" r:id="rId5"/>
    <p:sldId id="288" r:id="rId6"/>
    <p:sldId id="259" r:id="rId7"/>
    <p:sldId id="290" r:id="rId8"/>
    <p:sldId id="289" r:id="rId9"/>
    <p:sldId id="292" r:id="rId10"/>
    <p:sldId id="291" r:id="rId11"/>
    <p:sldId id="293" r:id="rId12"/>
    <p:sldId id="294" r:id="rId13"/>
    <p:sldId id="316" r:id="rId14"/>
    <p:sldId id="318" r:id="rId15"/>
    <p:sldId id="295" r:id="rId16"/>
    <p:sldId id="296" r:id="rId17"/>
    <p:sldId id="298" r:id="rId18"/>
    <p:sldId id="299" r:id="rId19"/>
    <p:sldId id="319" r:id="rId20"/>
    <p:sldId id="300" r:id="rId21"/>
    <p:sldId id="310" r:id="rId22"/>
    <p:sldId id="301" r:id="rId23"/>
    <p:sldId id="302" r:id="rId24"/>
    <p:sldId id="303" r:id="rId25"/>
    <p:sldId id="304" r:id="rId26"/>
    <p:sldId id="315" r:id="rId27"/>
    <p:sldId id="312" r:id="rId28"/>
    <p:sldId id="309" r:id="rId29"/>
    <p:sldId id="273" r:id="rId30"/>
    <p:sldId id="313" r:id="rId31"/>
    <p:sldId id="26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F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360" y="-96"/>
      </p:cViewPr>
      <p:guideLst>
        <p:guide orient="horz" pos="2095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71DD5-E373-46EB-B6CD-E7722FD640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12B3F-C938-45EB-8709-85475E0919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hyperlink" Target="http://www.hubeizk.org.cn/" TargetMode="External"/><Relationship Id="rId5" Type="http://schemas.openxmlformats.org/officeDocument/2006/relationships/hyperlink" Target="http://www.hbzhiku.org.cn/" TargetMode="Externa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263"/>
            <a:ext cx="11841714" cy="263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15994" y="765110"/>
            <a:ext cx="3766192" cy="6092890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15440" y="2579370"/>
            <a:ext cx="3350260" cy="161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湖北智库门户网站设计汇报</a:t>
            </a:r>
            <a:endParaRPr lang="zh-CN" altLang="en-US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 V5.3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8" name="西村由紀江 - 时の薫り - 纯音乐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4221" y="-786062"/>
            <a:ext cx="609600" cy="609600"/>
          </a:xfrm>
          <a:prstGeom prst="rect">
            <a:avLst/>
          </a:prstGeom>
        </p:spPr>
      </p:pic>
      <p:pic>
        <p:nvPicPr>
          <p:cNvPr id="2" name="图片 1" descr="logo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5785" y="5471795"/>
            <a:ext cx="4427220" cy="7435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vide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19026" y="1352774"/>
            <a:ext cx="15168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服务对象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239968" y="2867717"/>
            <a:ext cx="1166566" cy="1166566"/>
            <a:chOff x="3087184" y="2262434"/>
            <a:chExt cx="1166566" cy="1166566"/>
          </a:xfrm>
        </p:grpSpPr>
        <p:sp>
          <p:nvSpPr>
            <p:cNvPr id="7" name="矩形 6"/>
            <p:cNvSpPr/>
            <p:nvPr/>
          </p:nvSpPr>
          <p:spPr>
            <a:xfrm>
              <a:off x="3087184" y="2262434"/>
              <a:ext cx="1166566" cy="11665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Group 257"/>
            <p:cNvGrpSpPr/>
            <p:nvPr/>
          </p:nvGrpSpPr>
          <p:grpSpPr bwMode="auto">
            <a:xfrm>
              <a:off x="3469800" y="2570875"/>
              <a:ext cx="401334" cy="470380"/>
              <a:chOff x="3293" y="530"/>
              <a:chExt cx="176" cy="206"/>
            </a:xfrm>
          </p:grpSpPr>
          <p:sp>
            <p:nvSpPr>
              <p:cNvPr id="9" name="Freeform 51"/>
              <p:cNvSpPr/>
              <p:nvPr/>
            </p:nvSpPr>
            <p:spPr bwMode="auto">
              <a:xfrm>
                <a:off x="3333" y="530"/>
                <a:ext cx="96" cy="130"/>
              </a:xfrm>
              <a:custGeom>
                <a:avLst/>
                <a:gdLst>
                  <a:gd name="T0" fmla="*/ 384 w 48"/>
                  <a:gd name="T1" fmla="*/ 1888 h 65"/>
                  <a:gd name="T2" fmla="*/ 768 w 48"/>
                  <a:gd name="T3" fmla="*/ 2080 h 65"/>
                  <a:gd name="T4" fmla="*/ 1152 w 48"/>
                  <a:gd name="T5" fmla="*/ 1920 h 65"/>
                  <a:gd name="T6" fmla="*/ 1152 w 48"/>
                  <a:gd name="T7" fmla="*/ 1696 h 65"/>
                  <a:gd name="T8" fmla="*/ 1152 w 48"/>
                  <a:gd name="T9" fmla="*/ 1696 h 65"/>
                  <a:gd name="T10" fmla="*/ 1536 w 48"/>
                  <a:gd name="T11" fmla="*/ 800 h 65"/>
                  <a:gd name="T12" fmla="*/ 768 w 48"/>
                  <a:gd name="T13" fmla="*/ 0 h 65"/>
                  <a:gd name="T14" fmla="*/ 0 w 48"/>
                  <a:gd name="T15" fmla="*/ 800 h 65"/>
                  <a:gd name="T16" fmla="*/ 384 w 48"/>
                  <a:gd name="T17" fmla="*/ 1696 h 65"/>
                  <a:gd name="T18" fmla="*/ 384 w 48"/>
                  <a:gd name="T19" fmla="*/ 1888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65">
                    <a:moveTo>
                      <a:pt x="12" y="59"/>
                    </a:moveTo>
                    <a:cubicBezTo>
                      <a:pt x="13" y="61"/>
                      <a:pt x="17" y="65"/>
                      <a:pt x="24" y="65"/>
                    </a:cubicBezTo>
                    <a:cubicBezTo>
                      <a:pt x="31" y="65"/>
                      <a:pt x="34" y="61"/>
                      <a:pt x="36" y="60"/>
                    </a:cubicBezTo>
                    <a:cubicBezTo>
                      <a:pt x="35" y="58"/>
                      <a:pt x="35" y="56"/>
                      <a:pt x="36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43" y="46"/>
                      <a:pt x="48" y="35"/>
                      <a:pt x="48" y="25"/>
                    </a:cubicBezTo>
                    <a:cubicBezTo>
                      <a:pt x="48" y="8"/>
                      <a:pt x="37" y="0"/>
                      <a:pt x="24" y="0"/>
                    </a:cubicBezTo>
                    <a:cubicBezTo>
                      <a:pt x="11" y="0"/>
                      <a:pt x="0" y="8"/>
                      <a:pt x="0" y="25"/>
                    </a:cubicBezTo>
                    <a:cubicBezTo>
                      <a:pt x="0" y="35"/>
                      <a:pt x="5" y="46"/>
                      <a:pt x="12" y="53"/>
                    </a:cubicBezTo>
                    <a:cubicBezTo>
                      <a:pt x="13" y="56"/>
                      <a:pt x="13" y="58"/>
                      <a:pt x="12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52"/>
              <p:cNvSpPr/>
              <p:nvPr/>
            </p:nvSpPr>
            <p:spPr bwMode="auto">
              <a:xfrm>
                <a:off x="3293" y="656"/>
                <a:ext cx="176" cy="80"/>
              </a:xfrm>
              <a:custGeom>
                <a:avLst/>
                <a:gdLst>
                  <a:gd name="T0" fmla="*/ 1920 w 88"/>
                  <a:gd name="T1" fmla="*/ 0 h 40"/>
                  <a:gd name="T2" fmla="*/ 1408 w 88"/>
                  <a:gd name="T3" fmla="*/ 1184 h 40"/>
                  <a:gd name="T4" fmla="*/ 896 w 88"/>
                  <a:gd name="T5" fmla="*/ 0 h 40"/>
                  <a:gd name="T6" fmla="*/ 896 w 88"/>
                  <a:gd name="T7" fmla="*/ 0 h 40"/>
                  <a:gd name="T8" fmla="*/ 0 w 88"/>
                  <a:gd name="T9" fmla="*/ 704 h 40"/>
                  <a:gd name="T10" fmla="*/ 0 w 88"/>
                  <a:gd name="T11" fmla="*/ 800 h 40"/>
                  <a:gd name="T12" fmla="*/ 1408 w 88"/>
                  <a:gd name="T13" fmla="*/ 1280 h 40"/>
                  <a:gd name="T14" fmla="*/ 2816 w 88"/>
                  <a:gd name="T15" fmla="*/ 800 h 40"/>
                  <a:gd name="T16" fmla="*/ 2816 w 88"/>
                  <a:gd name="T17" fmla="*/ 704 h 40"/>
                  <a:gd name="T18" fmla="*/ 1920 w 88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40">
                    <a:moveTo>
                      <a:pt x="60" y="0"/>
                    </a:moveTo>
                    <a:cubicBezTo>
                      <a:pt x="60" y="0"/>
                      <a:pt x="52" y="37"/>
                      <a:pt x="44" y="37"/>
                    </a:cubicBezTo>
                    <a:cubicBezTo>
                      <a:pt x="36" y="37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5" y="5"/>
                      <a:pt x="0" y="13"/>
                      <a:pt x="0" y="22"/>
                    </a:cubicBezTo>
                    <a:cubicBezTo>
                      <a:pt x="0" y="24"/>
                      <a:pt x="0" y="23"/>
                      <a:pt x="0" y="25"/>
                    </a:cubicBezTo>
                    <a:cubicBezTo>
                      <a:pt x="0" y="37"/>
                      <a:pt x="23" y="40"/>
                      <a:pt x="44" y="40"/>
                    </a:cubicBezTo>
                    <a:cubicBezTo>
                      <a:pt x="65" y="40"/>
                      <a:pt x="88" y="37"/>
                      <a:pt x="88" y="25"/>
                    </a:cubicBezTo>
                    <a:cubicBezTo>
                      <a:pt x="88" y="23"/>
                      <a:pt x="88" y="24"/>
                      <a:pt x="88" y="22"/>
                    </a:cubicBezTo>
                    <a:cubicBezTo>
                      <a:pt x="88" y="13"/>
                      <a:pt x="73" y="5"/>
                      <a:pt x="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79"/>
              <p:cNvSpPr/>
              <p:nvPr/>
            </p:nvSpPr>
            <p:spPr bwMode="auto">
              <a:xfrm>
                <a:off x="3365" y="662"/>
                <a:ext cx="32" cy="74"/>
              </a:xfrm>
              <a:custGeom>
                <a:avLst/>
                <a:gdLst>
                  <a:gd name="T0" fmla="*/ 0 w 16"/>
                  <a:gd name="T1" fmla="*/ 1120 h 37"/>
                  <a:gd name="T2" fmla="*/ 224 w 16"/>
                  <a:gd name="T3" fmla="*/ 352 h 37"/>
                  <a:gd name="T4" fmla="*/ 64 w 16"/>
                  <a:gd name="T5" fmla="*/ 192 h 37"/>
                  <a:gd name="T6" fmla="*/ 256 w 16"/>
                  <a:gd name="T7" fmla="*/ 0 h 37"/>
                  <a:gd name="T8" fmla="*/ 448 w 16"/>
                  <a:gd name="T9" fmla="*/ 192 h 37"/>
                  <a:gd name="T10" fmla="*/ 288 w 16"/>
                  <a:gd name="T11" fmla="*/ 352 h 37"/>
                  <a:gd name="T12" fmla="*/ 512 w 16"/>
                  <a:gd name="T13" fmla="*/ 1120 h 37"/>
                  <a:gd name="T14" fmla="*/ 0 w 16"/>
                  <a:gd name="T15" fmla="*/ 1120 h 3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" h="37">
                    <a:moveTo>
                      <a:pt x="0" y="35"/>
                    </a:moveTo>
                    <a:cubicBezTo>
                      <a:pt x="0" y="25"/>
                      <a:pt x="7" y="11"/>
                      <a:pt x="7" y="11"/>
                    </a:cubicBezTo>
                    <a:cubicBezTo>
                      <a:pt x="7" y="11"/>
                      <a:pt x="2" y="9"/>
                      <a:pt x="2" y="6"/>
                    </a:cubicBezTo>
                    <a:cubicBezTo>
                      <a:pt x="2" y="2"/>
                      <a:pt x="8" y="0"/>
                      <a:pt x="8" y="0"/>
                    </a:cubicBezTo>
                    <a:cubicBezTo>
                      <a:pt x="8" y="0"/>
                      <a:pt x="14" y="2"/>
                      <a:pt x="14" y="6"/>
                    </a:cubicBezTo>
                    <a:cubicBezTo>
                      <a:pt x="14" y="9"/>
                      <a:pt x="9" y="11"/>
                      <a:pt x="9" y="11"/>
                    </a:cubicBezTo>
                    <a:cubicBezTo>
                      <a:pt x="9" y="11"/>
                      <a:pt x="16" y="25"/>
                      <a:pt x="16" y="35"/>
                    </a:cubicBezTo>
                    <a:cubicBezTo>
                      <a:pt x="16" y="37"/>
                      <a:pt x="0" y="36"/>
                      <a:pt x="0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4619512" y="214786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省委、省政府领导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06209" y="257604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省委宣传部、省直职能部门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42977" y="3481712"/>
            <a:ext cx="2468880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企事业单位及商业机构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60787" y="49264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社会公众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60786" y="39788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国家新型智库机构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60787" y="447339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国内外专家学者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17004" y="3009039"/>
            <a:ext cx="3444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市（州）县党委、政府职能部门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9" name="任意多边形: 形状 35"/>
          <p:cNvSpPr/>
          <p:nvPr/>
        </p:nvSpPr>
        <p:spPr>
          <a:xfrm>
            <a:off x="3894268" y="3451000"/>
            <a:ext cx="465210" cy="45719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324916" y="860612"/>
            <a:ext cx="1712199" cy="4914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板块设计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64658" y="1788044"/>
            <a:ext cx="8258287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noProof="1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1</a:t>
            </a:r>
            <a:r>
              <a:rPr lang="zh-CN" altLang="en-US" noProof="1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、十大主要板块：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智库要闻、决策热点、通知公告、会议集萃、智库论坛、智库专家、智库联盟、智库机构、智库成果、智库数据库（图文音视频）等。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64658" y="3049146"/>
            <a:ext cx="8258287" cy="1325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2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、扩展功能板块：智库微信公众号、智库官方微博、网上调研、站内统计等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。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dirty="0" smtClean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3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、常用板块：关于网站，联系我们，友情链接等。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0473" y="246791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智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库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微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信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公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号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设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计</a:t>
            </a:r>
            <a:endParaRPr lang="zh-CN" altLang="en-US" dirty="0"/>
          </a:p>
        </p:txBody>
      </p:sp>
      <p:pic>
        <p:nvPicPr>
          <p:cNvPr id="1026" name="Picture 2" descr="C:\Users\stone\Desktop\公众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10" y="13335"/>
            <a:ext cx="3870960" cy="67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智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库</a:t>
            </a:r>
            <a:b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官</a:t>
            </a:r>
            <a:b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方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微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博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设</a:t>
            </a:r>
            <a:b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</a:b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计</a:t>
            </a:r>
            <a:endParaRPr lang="zh-CN" altLang="en-US" dirty="0"/>
          </a:p>
        </p:txBody>
      </p:sp>
      <p:pic>
        <p:nvPicPr>
          <p:cNvPr id="2050" name="Picture 2" descr="C:\Users\stone\Desktop\微博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55" y="628176"/>
            <a:ext cx="10098204" cy="547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3948" y="2245988"/>
            <a:ext cx="1918483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展示智库单位重要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工作事项、进展及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活动动态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0061" y="3400058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01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76222" y="2243950"/>
            <a:ext cx="1649392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发布国家和省重大政策、重点工作、</a:t>
            </a: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重要研究选题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及决策需求热点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06296" y="3413501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02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80144" y="2267075"/>
            <a:ext cx="1916207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对省委、省政府重大会议，智库重要会议进行全景展示、宣传</a:t>
            </a:r>
            <a:endParaRPr lang="zh-CN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报道和深度解读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63449" y="3400058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03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69615" y="4708917"/>
            <a:ext cx="1911547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组织开展智库论坛专业研讨活动，采访报道智库专家观点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09193" y="3410434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04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7734" y="1727972"/>
            <a:ext cx="121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智库要闻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96619" y="1717547"/>
            <a:ext cx="126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决策热点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67993" y="1717547"/>
            <a:ext cx="182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会议集萃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95566" y="4067307"/>
            <a:ext cx="16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智库论坛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22945" y="83462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主要板块分析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6622" y="40673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智库专家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89386" y="4734530"/>
            <a:ext cx="1960880" cy="30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宣传展示智库专家学者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386888" y="3410434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05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5054" y="40673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智库联盟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73576" y="40673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智库机构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86133" y="17175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智库成果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45551" y="40673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通知公告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69933" y="171754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智库数据库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68515" y="2243950"/>
            <a:ext cx="2383413" cy="94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智库图文音视频成果库，分类授权准</a:t>
            </a:r>
            <a:r>
              <a:rPr lang="zh-CN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入</a:t>
            </a: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zh-CN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审批</a:t>
            </a: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浏览权限并动态管理，对省领导、</a:t>
            </a: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决策部门</a:t>
            </a: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实行专门账户</a:t>
            </a:r>
            <a:r>
              <a:rPr lang="zh-CN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服务</a:t>
            </a:r>
            <a:endParaRPr lang="zh-CN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77917" y="4707429"/>
            <a:ext cx="1824866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发布智库工作、会议及活动等通知信息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76220" y="4719320"/>
            <a:ext cx="1842770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湖北智库各专业机构、人员组成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0622" y="4723711"/>
            <a:ext cx="1525202" cy="731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展示智库联盟成员单位、工作及活动动态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71686" y="2275872"/>
            <a:ext cx="2242428" cy="94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向省委、省政府领导和相关职能部门报送</a:t>
            </a: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各智库内刊、成果</a:t>
            </a: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zh-CN" altLang="zh-CN" sz="1400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将可公开成果面向社会展示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86342" y="5527126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06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315247" y="5527126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07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62544" y="5522903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08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48691" y="5527126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09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392300" y="5538274"/>
            <a:ext cx="433129" cy="4282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10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3689" y="3907852"/>
            <a:ext cx="1751489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收纳与湖北智库关联的专业研究机构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20123" y="3907852"/>
            <a:ext cx="1741119" cy="731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行业</a:t>
            </a: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信息、科研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成果</a:t>
            </a: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、新课题、新媒</a:t>
            </a:r>
            <a:endParaRPr lang="zh-CN" altLang="en-US" sz="1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体、新资讯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97587" y="3907852"/>
            <a:ext cx="2029609" cy="1371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依托云计算和大数据分析技术，对智库机构各类专业信息数据进行搜  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集、分类、存储、提取、展示、统计、分析和加工应用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03975" y="3916348"/>
            <a:ext cx="1678248" cy="60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提供智库及相关行业研究政策走向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24988" y="3978144"/>
            <a:ext cx="1579612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整合专家学者人才数据库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297231" y="75753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信息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集成结构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026" name="Picture 2" descr="C:\Users\stone\Desktop\长江大桥9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15" y="1960389"/>
            <a:ext cx="1635732" cy="17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椭圆 47"/>
          <p:cNvSpPr/>
          <p:nvPr/>
        </p:nvSpPr>
        <p:spPr>
          <a:xfrm>
            <a:off x="3064744" y="2197340"/>
            <a:ext cx="1251876" cy="12518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智库行业资讯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1" name="Picture 2" descr="C:\Users\stone\Desktop\长江大桥9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30" y="1969144"/>
            <a:ext cx="1635732" cy="17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椭圆 49"/>
          <p:cNvSpPr/>
          <p:nvPr/>
        </p:nvSpPr>
        <p:spPr>
          <a:xfrm>
            <a:off x="7709958" y="2234553"/>
            <a:ext cx="1251876" cy="12518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智库政策法规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027" name="Picture 3" descr="C:\Users\stone\Desktop\长江大桥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0" y="1960389"/>
            <a:ext cx="1656190" cy="180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椭圆 32"/>
          <p:cNvSpPr/>
          <p:nvPr/>
        </p:nvSpPr>
        <p:spPr>
          <a:xfrm>
            <a:off x="803495" y="2234553"/>
            <a:ext cx="1251876" cy="12518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智库机构组成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3" name="Picture 3" descr="C:\Users\stone\Desktop\长江大桥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27" y="1960389"/>
            <a:ext cx="1656190" cy="180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椭圆 48"/>
          <p:cNvSpPr/>
          <p:nvPr/>
        </p:nvSpPr>
        <p:spPr>
          <a:xfrm>
            <a:off x="5328484" y="2234553"/>
            <a:ext cx="1251876" cy="12518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智库大数据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4" name="Picture 3" descr="C:\Users\stone\Desktop\长江大桥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988" y="1964985"/>
            <a:ext cx="1656190" cy="180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椭圆 50"/>
          <p:cNvSpPr/>
          <p:nvPr/>
        </p:nvSpPr>
        <p:spPr>
          <a:xfrm>
            <a:off x="9827145" y="2197340"/>
            <a:ext cx="1251876" cy="12518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智库专家信息 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327013" y="968187"/>
            <a:ext cx="1661400" cy="4914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网页设计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55011" y="171674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首页设计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93087" y="2204435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语言</a:t>
            </a:r>
            <a:r>
              <a:rPr lang="en-US" altLang="en-US" sz="1600" dirty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：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中英双语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89974" y="2545969"/>
            <a:ext cx="6971146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图案：将湖北省社科院 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省博物馆和东湖风景区三地，以及反映荆楚政治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      </a:t>
            </a:r>
            <a:endParaRPr lang="en-US" altLang="zh-CN" sz="1600" dirty="0" smtClean="0"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经济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社会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民生建设发展景象设计为一幅画卷，以突显湖北鲜明的  </a:t>
            </a:r>
            <a:endParaRPr lang="zh-CN" altLang="en-US" sz="1600" dirty="0" smtClean="0"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地域和时代特色。</a:t>
            </a:r>
            <a:endParaRPr lang="en-US" altLang="en-US" sz="1600" dirty="0"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72749" y="374754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主栏目</a:t>
            </a:r>
            <a:r>
              <a:rPr lang="en-US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：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十大板块</a:t>
            </a:r>
            <a:endParaRPr lang="en-US" altLang="en-US" sz="1600" dirty="0"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61431" y="4013849"/>
            <a:ext cx="6992852" cy="82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副栏目：关于我们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 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联系我们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 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友情链接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Arial" panose="020B0604020202020204" pitchFamily="34" charset="0"/>
              </a:rPr>
              <a:t>、 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Arial" panose="020B0604020202020204" pitchFamily="34" charset="0"/>
              </a:rPr>
              <a:t>在线留言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 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法律顾问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 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学术</a:t>
            </a:r>
            <a:endParaRPr lang="zh-CN" altLang="en-US" sz="1600" dirty="0" smtClean="0"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排行榜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 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网站搜索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 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用户注册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 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用户登录</a:t>
            </a:r>
            <a:r>
              <a:rPr lang="en-US" altLang="zh-CN" sz="1600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、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网站广告等。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43052" y="1138530"/>
            <a:ext cx="218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首页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Banner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效果图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 descr="C:\Users\stone\Desktop\智库BANNER20151226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97" y="1890464"/>
            <a:ext cx="11536697" cy="360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18322" y="915472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智</a:t>
            </a:r>
            <a:r>
              <a:rPr lang="zh-CN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库标准字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zh-CN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域名和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基础色</a:t>
            </a:r>
            <a:endParaRPr lang="zh-CN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92773" y="1676718"/>
            <a:ext cx="2056765" cy="105664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2834" y="1781493"/>
            <a:ext cx="1790065" cy="83756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9993" y="1781493"/>
            <a:ext cx="1904365" cy="84709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3" y="1738313"/>
            <a:ext cx="2028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5457" y="3344346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hlinkClick r:id="rId5"/>
              </a:rPr>
              <a:t>www.hbzhiku.org.cn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445457" y="3987284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hlinkClick r:id="rId6"/>
              </a:rPr>
              <a:t>www.hubeizk.org.cn</a:t>
            </a:r>
            <a:endParaRPr lang="zh-CN" altLang="zh-CN" dirty="0"/>
          </a:p>
        </p:txBody>
      </p:sp>
      <p:pic>
        <p:nvPicPr>
          <p:cNvPr id="14" name="图片 13" descr="C:\Users\stone\Documents\Tencent Files\514443930\Image\C2C\P9JDPXARG@XXAUU]3YA`X62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7478" y="3261241"/>
            <a:ext cx="259080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09134" y="1014833"/>
            <a:ext cx="480508" cy="265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+mn-ea"/>
              </a:rPr>
              <a:t>智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库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首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页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页面</a:t>
            </a:r>
            <a:endParaRPr lang="en-US" altLang="zh-CN" sz="28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C:\Users\stone\Desktop\长江大桥6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" y="4332514"/>
            <a:ext cx="6237348" cy="25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stone\Desktop\智库企业站\智库方案1首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0"/>
            <a:ext cx="4478459" cy="688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64" y="2016880"/>
            <a:ext cx="5790218" cy="254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 rot="5400000">
            <a:off x="2059358" y="-1320861"/>
            <a:ext cx="2556766" cy="6675482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67990" y="2078990"/>
            <a:ext cx="156210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目 录</a:t>
            </a:r>
            <a:endParaRPr lang="zh-CN" altLang="en-US" sz="40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41528" y="2289787"/>
            <a:ext cx="309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/01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/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湖北新型高端智库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41528" y="3866522"/>
            <a:ext cx="309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/02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/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湖北智库门户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网站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44315" y="4368376"/>
            <a:ext cx="309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sz="1800" b="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网站概要</a:t>
            </a:r>
            <a:endParaRPr lang="en-US" altLang="zh-CN" sz="18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98477" y="279776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国家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新型高端智库建设背景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04310" y="314409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湖北新型高端智库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建设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要求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1256" y="351342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湖北智库网建设指导思想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2"/>
          <p:cNvSpPr txBox="1"/>
          <p:nvPr/>
        </p:nvSpPr>
        <p:spPr>
          <a:xfrm>
            <a:off x="8065152" y="4737708"/>
            <a:ext cx="309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sz="1800" b="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版块设计</a:t>
            </a:r>
            <a:endParaRPr lang="en-US" altLang="zh-CN" sz="18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文本框 12"/>
          <p:cNvSpPr txBox="1"/>
          <p:nvPr/>
        </p:nvSpPr>
        <p:spPr>
          <a:xfrm>
            <a:off x="8044315" y="5069747"/>
            <a:ext cx="309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sz="1800" b="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网页设计</a:t>
            </a:r>
            <a:endParaRPr lang="en-US" altLang="zh-CN" sz="18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6" name="文本框 12"/>
          <p:cNvSpPr txBox="1"/>
          <p:nvPr/>
        </p:nvSpPr>
        <p:spPr>
          <a:xfrm>
            <a:off x="8044315" y="5378276"/>
            <a:ext cx="309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sz="1800" b="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系统设计</a:t>
            </a:r>
            <a:endParaRPr lang="en-US" altLang="zh-CN" sz="18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24375" y="457217"/>
            <a:ext cx="480508" cy="350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+mn-ea"/>
              </a:rPr>
              <a:t>智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库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专家</a:t>
            </a:r>
            <a:r>
              <a:rPr lang="zh-CN" altLang="en-US" sz="2800" dirty="0" smtClean="0">
                <a:latin typeface="+mn-ea"/>
              </a:rPr>
              <a:t>一级 </a:t>
            </a:r>
            <a:r>
              <a:rPr lang="zh-CN" altLang="en-US" sz="2800" dirty="0">
                <a:latin typeface="+mn-ea"/>
              </a:rPr>
              <a:t>页面</a:t>
            </a:r>
            <a:endParaRPr lang="en-US" altLang="zh-CN" sz="28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 descr="C:\Users\stone\Desktop\长江大桥6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" y="4332514"/>
            <a:ext cx="6237348" cy="25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tone\Desktop\智库企业站\智库方案1人才1级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3955"/>
            <a:ext cx="4464496" cy="686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24375" y="472457"/>
            <a:ext cx="480508" cy="350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+mn-ea"/>
              </a:rPr>
              <a:t>智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库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专家二级 页面</a:t>
            </a:r>
            <a:endParaRPr lang="en-US" altLang="zh-CN" sz="28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C:\Users\stone\Desktop\长江大桥6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" y="4310743"/>
            <a:ext cx="6237348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tone\Desktop\智库企业站\智库方案1人才2级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378"/>
            <a:ext cx="4457906" cy="685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36924" y="455425"/>
            <a:ext cx="433892" cy="350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+mn-ea"/>
              </a:rPr>
              <a:t>智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库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专家三</a:t>
            </a:r>
            <a:r>
              <a:rPr lang="zh-CN" altLang="en-US" sz="2800" dirty="0" smtClean="0">
                <a:latin typeface="+mn-ea"/>
              </a:rPr>
              <a:t>级 </a:t>
            </a:r>
            <a:r>
              <a:rPr lang="zh-CN" altLang="en-US" sz="2800" dirty="0">
                <a:latin typeface="+mn-ea"/>
              </a:rPr>
              <a:t>页面</a:t>
            </a:r>
            <a:endParaRPr lang="en-US" altLang="zh-CN" sz="28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C:\Users\stone\Desktop\长江大桥6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" y="4299857"/>
            <a:ext cx="6237348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stone\Desktop\智库企业站\智库方案1人才3级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2975"/>
            <a:ext cx="4471205" cy="68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78163" y="430323"/>
            <a:ext cx="480508" cy="350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+mn-ea"/>
              </a:rPr>
              <a:t>智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库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论坛</a:t>
            </a:r>
            <a:r>
              <a:rPr lang="zh-CN" altLang="en-US" sz="2800" dirty="0" smtClean="0">
                <a:latin typeface="+mn-ea"/>
              </a:rPr>
              <a:t>二</a:t>
            </a:r>
            <a:r>
              <a:rPr lang="zh-CN" altLang="en-US" sz="2800" dirty="0">
                <a:latin typeface="+mn-ea"/>
              </a:rPr>
              <a:t>级 页面</a:t>
            </a:r>
            <a:endParaRPr lang="en-US" altLang="zh-CN" sz="28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C:\Users\stone\Desktop\长江大桥6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" y="4278087"/>
            <a:ext cx="6237348" cy="257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tone\Desktop\智库企业站\智库方案1论坛2级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5701"/>
            <a:ext cx="4442739" cy="683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93938" y="419587"/>
            <a:ext cx="426720" cy="350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+mn-ea"/>
              </a:rPr>
              <a:t>智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>
                <a:latin typeface="+mn-ea"/>
              </a:rPr>
              <a:t>库</a:t>
            </a:r>
            <a:endParaRPr lang="en-US" altLang="zh-CN" sz="2800" dirty="0">
              <a:latin typeface="+mn-ea"/>
            </a:endParaRPr>
          </a:p>
          <a:p>
            <a:pPr>
              <a:defRPr/>
            </a:pPr>
            <a:r>
              <a:rPr lang="zh-CN" altLang="en-US" sz="2800" dirty="0" smtClean="0">
                <a:latin typeface="+mn-ea"/>
              </a:rPr>
              <a:t>论坛三级 </a:t>
            </a:r>
            <a:r>
              <a:rPr lang="zh-CN" altLang="en-US" sz="2800" dirty="0">
                <a:latin typeface="+mn-ea"/>
              </a:rPr>
              <a:t>页面</a:t>
            </a:r>
            <a:endParaRPr lang="en-US" altLang="zh-CN" sz="28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C:\Users\stone\Desktop\长江大桥6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" y="4267200"/>
            <a:ext cx="623734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stone\Desktop\智库企业站\智库方案1论坛3级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-2381"/>
            <a:ext cx="4460999" cy="68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701" y="1822236"/>
            <a:ext cx="2967176" cy="215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椭圆 34"/>
          <p:cNvSpPr/>
          <p:nvPr/>
        </p:nvSpPr>
        <p:spPr>
          <a:xfrm>
            <a:off x="8948496" y="2196119"/>
            <a:ext cx="1251585" cy="125158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94" y="1821656"/>
            <a:ext cx="2999044" cy="213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椭圆 33"/>
          <p:cNvSpPr/>
          <p:nvPr/>
        </p:nvSpPr>
        <p:spPr>
          <a:xfrm>
            <a:off x="5202424" y="2196120"/>
            <a:ext cx="1251585" cy="125158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9" y="1821656"/>
            <a:ext cx="3023443" cy="213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椭圆 23"/>
          <p:cNvSpPr/>
          <p:nvPr/>
        </p:nvSpPr>
        <p:spPr>
          <a:xfrm>
            <a:off x="1401382" y="2196118"/>
            <a:ext cx="1251585" cy="125158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503964" y="790394"/>
            <a:ext cx="1642836" cy="491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系统设计</a:t>
            </a:r>
            <a:endParaRPr lang="zh-CN" altLang="en-US" sz="28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03415" y="4348217"/>
            <a:ext cx="3054462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根据湖北省各智库机构、行业关联单位的具体发展需求进行规划建设。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08200" y="4348217"/>
            <a:ext cx="2240033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微信公众号、官方微博、网上调研、站内统计等。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34624" y="4348217"/>
            <a:ext cx="2702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域名注册、网站备案 、</a:t>
            </a: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智库网站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建设及云服务器托管部署等。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8" name="图片 27" descr="未标题-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58977" y="2552670"/>
            <a:ext cx="538480" cy="538480"/>
          </a:xfrm>
          <a:prstGeom prst="rect">
            <a:avLst/>
          </a:prstGeom>
        </p:spPr>
      </p:pic>
      <p:pic>
        <p:nvPicPr>
          <p:cNvPr id="29" name="图片 28" descr="未标题-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0109" y="2417732"/>
            <a:ext cx="808355" cy="808355"/>
          </a:xfrm>
          <a:prstGeom prst="rect">
            <a:avLst/>
          </a:prstGeom>
        </p:spPr>
      </p:pic>
      <p:grpSp>
        <p:nvGrpSpPr>
          <p:cNvPr id="16" name="Group 56"/>
          <p:cNvGrpSpPr/>
          <p:nvPr/>
        </p:nvGrpSpPr>
        <p:grpSpPr bwMode="auto">
          <a:xfrm>
            <a:off x="1726184" y="2552670"/>
            <a:ext cx="601980" cy="577850"/>
            <a:chOff x="3063" y="3173"/>
            <a:chExt cx="208" cy="200"/>
          </a:xfrm>
        </p:grpSpPr>
        <p:sp>
          <p:nvSpPr>
            <p:cNvPr id="25" name="Freeform 12"/>
            <p:cNvSpPr/>
            <p:nvPr/>
          </p:nvSpPr>
          <p:spPr bwMode="auto">
            <a:xfrm>
              <a:off x="3103" y="3357"/>
              <a:ext cx="128" cy="16"/>
            </a:xfrm>
            <a:custGeom>
              <a:avLst/>
              <a:gdLst>
                <a:gd name="T0" fmla="*/ 2048 w 64"/>
                <a:gd name="T1" fmla="*/ 256 h 8"/>
                <a:gd name="T2" fmla="*/ 0 w 64"/>
                <a:gd name="T3" fmla="*/ 256 h 8"/>
                <a:gd name="T4" fmla="*/ 0 w 64"/>
                <a:gd name="T5" fmla="*/ 128 h 8"/>
                <a:gd name="T6" fmla="*/ 128 w 64"/>
                <a:gd name="T7" fmla="*/ 0 h 8"/>
                <a:gd name="T8" fmla="*/ 1920 w 64"/>
                <a:gd name="T9" fmla="*/ 0 h 8"/>
                <a:gd name="T10" fmla="*/ 2048 w 64"/>
                <a:gd name="T11" fmla="*/ 128 h 8"/>
                <a:gd name="T12" fmla="*/ 2048 w 64"/>
                <a:gd name="T13" fmla="*/ 25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8">
                  <a:moveTo>
                    <a:pt x="64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lnTo>
                    <a:pt x="64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3063" y="3173"/>
              <a:ext cx="208" cy="176"/>
            </a:xfrm>
            <a:custGeom>
              <a:avLst/>
              <a:gdLst>
                <a:gd name="T0" fmla="*/ 2944 w 104"/>
                <a:gd name="T1" fmla="*/ 0 h 88"/>
                <a:gd name="T2" fmla="*/ 384 w 104"/>
                <a:gd name="T3" fmla="*/ 0 h 88"/>
                <a:gd name="T4" fmla="*/ 0 w 104"/>
                <a:gd name="T5" fmla="*/ 384 h 88"/>
                <a:gd name="T6" fmla="*/ 0 w 104"/>
                <a:gd name="T7" fmla="*/ 2176 h 88"/>
                <a:gd name="T8" fmla="*/ 384 w 104"/>
                <a:gd name="T9" fmla="*/ 2560 h 88"/>
                <a:gd name="T10" fmla="*/ 1280 w 104"/>
                <a:gd name="T11" fmla="*/ 2560 h 88"/>
                <a:gd name="T12" fmla="*/ 1280 w 104"/>
                <a:gd name="T13" fmla="*/ 2688 h 88"/>
                <a:gd name="T14" fmla="*/ 1408 w 104"/>
                <a:gd name="T15" fmla="*/ 2816 h 88"/>
                <a:gd name="T16" fmla="*/ 1920 w 104"/>
                <a:gd name="T17" fmla="*/ 2816 h 88"/>
                <a:gd name="T18" fmla="*/ 2048 w 104"/>
                <a:gd name="T19" fmla="*/ 2688 h 88"/>
                <a:gd name="T20" fmla="*/ 2048 w 104"/>
                <a:gd name="T21" fmla="*/ 2560 h 88"/>
                <a:gd name="T22" fmla="*/ 2944 w 104"/>
                <a:gd name="T23" fmla="*/ 2560 h 88"/>
                <a:gd name="T24" fmla="*/ 3328 w 104"/>
                <a:gd name="T25" fmla="*/ 2176 h 88"/>
                <a:gd name="T26" fmla="*/ 3328 w 104"/>
                <a:gd name="T27" fmla="*/ 384 h 88"/>
                <a:gd name="T28" fmla="*/ 2944 w 104"/>
                <a:gd name="T29" fmla="*/ 0 h 88"/>
                <a:gd name="T30" fmla="*/ 256 w 104"/>
                <a:gd name="T31" fmla="*/ 1920 h 88"/>
                <a:gd name="T32" fmla="*/ 256 w 104"/>
                <a:gd name="T33" fmla="*/ 384 h 88"/>
                <a:gd name="T34" fmla="*/ 384 w 104"/>
                <a:gd name="T35" fmla="*/ 256 h 88"/>
                <a:gd name="T36" fmla="*/ 2944 w 104"/>
                <a:gd name="T37" fmla="*/ 256 h 88"/>
                <a:gd name="T38" fmla="*/ 3072 w 104"/>
                <a:gd name="T39" fmla="*/ 384 h 88"/>
                <a:gd name="T40" fmla="*/ 3072 w 104"/>
                <a:gd name="T41" fmla="*/ 1920 h 88"/>
                <a:gd name="T42" fmla="*/ 2944 w 104"/>
                <a:gd name="T43" fmla="*/ 2048 h 88"/>
                <a:gd name="T44" fmla="*/ 384 w 104"/>
                <a:gd name="T45" fmla="*/ 2048 h 88"/>
                <a:gd name="T46" fmla="*/ 256 w 104"/>
                <a:gd name="T47" fmla="*/ 1920 h 88"/>
                <a:gd name="T48" fmla="*/ 2976 w 104"/>
                <a:gd name="T49" fmla="*/ 2400 h 88"/>
                <a:gd name="T50" fmla="*/ 2880 w 104"/>
                <a:gd name="T51" fmla="*/ 2304 h 88"/>
                <a:gd name="T52" fmla="*/ 2976 w 104"/>
                <a:gd name="T53" fmla="*/ 2208 h 88"/>
                <a:gd name="T54" fmla="*/ 3072 w 104"/>
                <a:gd name="T55" fmla="*/ 2304 h 88"/>
                <a:gd name="T56" fmla="*/ 2976 w 104"/>
                <a:gd name="T57" fmla="*/ 2400 h 8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4" h="88">
                  <a:moveTo>
                    <a:pt x="9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5"/>
                    <a:pt x="5" y="80"/>
                    <a:pt x="12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6"/>
                    <a:pt x="42" y="88"/>
                    <a:pt x="44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2" y="88"/>
                    <a:pt x="64" y="86"/>
                    <a:pt x="64" y="84"/>
                  </a:cubicBezTo>
                  <a:cubicBezTo>
                    <a:pt x="64" y="83"/>
                    <a:pt x="64" y="82"/>
                    <a:pt x="6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9" y="80"/>
                    <a:pt x="104" y="75"/>
                    <a:pt x="104" y="68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5"/>
                    <a:pt x="99" y="0"/>
                    <a:pt x="92" y="0"/>
                  </a:cubicBezTo>
                  <a:close/>
                  <a:moveTo>
                    <a:pt x="8" y="6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8"/>
                    <a:pt x="96" y="10"/>
                    <a:pt x="96" y="12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2"/>
                    <a:pt x="94" y="64"/>
                    <a:pt x="9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lose/>
                  <a:moveTo>
                    <a:pt x="93" y="75"/>
                  </a:moveTo>
                  <a:cubicBezTo>
                    <a:pt x="92" y="75"/>
                    <a:pt x="90" y="74"/>
                    <a:pt x="90" y="72"/>
                  </a:cubicBezTo>
                  <a:cubicBezTo>
                    <a:pt x="90" y="70"/>
                    <a:pt x="92" y="69"/>
                    <a:pt x="93" y="69"/>
                  </a:cubicBezTo>
                  <a:cubicBezTo>
                    <a:pt x="95" y="69"/>
                    <a:pt x="96" y="70"/>
                    <a:pt x="96" y="72"/>
                  </a:cubicBezTo>
                  <a:cubicBezTo>
                    <a:pt x="96" y="74"/>
                    <a:pt x="95" y="75"/>
                    <a:pt x="93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13692" y="1152495"/>
            <a:ext cx="236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后台系统管理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0339" y="249838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信息管理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30339" y="203502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用户管理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39864" y="345123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数据库管理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17004" y="397887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音</a:t>
            </a:r>
            <a:r>
              <a:rPr lang="zh-CN" altLang="en-US" sz="1600" dirty="0" smtClean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视频管理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17004" y="4473393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其他</a:t>
            </a:r>
            <a:r>
              <a:rPr lang="zh-CN" altLang="en-US" sz="1600" dirty="0" smtClean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配置管理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43755" y="2968625"/>
            <a:ext cx="1604645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权限管理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9" name="任意多边形: 形状 35"/>
          <p:cNvSpPr/>
          <p:nvPr/>
        </p:nvSpPr>
        <p:spPr>
          <a:xfrm>
            <a:off x="3894268" y="3451000"/>
            <a:ext cx="465210" cy="45719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618815" y="2765169"/>
            <a:ext cx="1166566" cy="1166566"/>
            <a:chOff x="5383530" y="2262434"/>
            <a:chExt cx="1166566" cy="1166566"/>
          </a:xfrm>
        </p:grpSpPr>
        <p:sp>
          <p:nvSpPr>
            <p:cNvPr id="21" name="矩形 20"/>
            <p:cNvSpPr/>
            <p:nvPr/>
          </p:nvSpPr>
          <p:spPr>
            <a:xfrm>
              <a:off x="5383530" y="2262434"/>
              <a:ext cx="1166566" cy="11665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Group 348"/>
            <p:cNvGrpSpPr/>
            <p:nvPr/>
          </p:nvGrpSpPr>
          <p:grpSpPr bwMode="auto">
            <a:xfrm>
              <a:off x="5729204" y="2679721"/>
              <a:ext cx="474694" cy="401334"/>
              <a:chOff x="2996" y="3065"/>
              <a:chExt cx="208" cy="177"/>
            </a:xfrm>
          </p:grpSpPr>
          <p:sp>
            <p:nvSpPr>
              <p:cNvPr id="23" name="Freeform 67"/>
              <p:cNvSpPr/>
              <p:nvPr/>
            </p:nvSpPr>
            <p:spPr bwMode="auto">
              <a:xfrm>
                <a:off x="3052" y="3065"/>
                <a:ext cx="96" cy="41"/>
              </a:xfrm>
              <a:custGeom>
                <a:avLst/>
                <a:gdLst>
                  <a:gd name="T0" fmla="*/ 1536 w 48"/>
                  <a:gd name="T1" fmla="*/ 724 h 20"/>
                  <a:gd name="T2" fmla="*/ 1280 w 48"/>
                  <a:gd name="T3" fmla="*/ 724 h 20"/>
                  <a:gd name="T4" fmla="*/ 1280 w 48"/>
                  <a:gd name="T5" fmla="*/ 584 h 20"/>
                  <a:gd name="T6" fmla="*/ 1024 w 48"/>
                  <a:gd name="T7" fmla="*/ 285 h 20"/>
                  <a:gd name="T8" fmla="*/ 512 w 48"/>
                  <a:gd name="T9" fmla="*/ 285 h 20"/>
                  <a:gd name="T10" fmla="*/ 256 w 48"/>
                  <a:gd name="T11" fmla="*/ 584 h 20"/>
                  <a:gd name="T12" fmla="*/ 256 w 48"/>
                  <a:gd name="T13" fmla="*/ 724 h 20"/>
                  <a:gd name="T14" fmla="*/ 0 w 48"/>
                  <a:gd name="T15" fmla="*/ 724 h 20"/>
                  <a:gd name="T16" fmla="*/ 0 w 48"/>
                  <a:gd name="T17" fmla="*/ 584 h 20"/>
                  <a:gd name="T18" fmla="*/ 512 w 48"/>
                  <a:gd name="T19" fmla="*/ 0 h 20"/>
                  <a:gd name="T20" fmla="*/ 1024 w 48"/>
                  <a:gd name="T21" fmla="*/ 0 h 20"/>
                  <a:gd name="T22" fmla="*/ 1536 w 48"/>
                  <a:gd name="T23" fmla="*/ 584 h 20"/>
                  <a:gd name="T24" fmla="*/ 1536 w 48"/>
                  <a:gd name="T25" fmla="*/ 724 h 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20">
                    <a:moveTo>
                      <a:pt x="48" y="20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2"/>
                      <a:pt x="36" y="8"/>
                      <a:pt x="32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1" y="0"/>
                      <a:pt x="48" y="7"/>
                      <a:pt x="48" y="16"/>
                    </a:cubicBezTo>
                    <a:cubicBezTo>
                      <a:pt x="48" y="20"/>
                      <a:pt x="48" y="20"/>
                      <a:pt x="48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4" name="Freeform 153"/>
              <p:cNvSpPr/>
              <p:nvPr/>
            </p:nvSpPr>
            <p:spPr bwMode="auto">
              <a:xfrm>
                <a:off x="2996" y="3154"/>
                <a:ext cx="208" cy="88"/>
              </a:xfrm>
              <a:custGeom>
                <a:avLst/>
                <a:gdLst>
                  <a:gd name="T0" fmla="*/ 2688 w 104"/>
                  <a:gd name="T1" fmla="*/ 192 h 44"/>
                  <a:gd name="T2" fmla="*/ 2624 w 104"/>
                  <a:gd name="T3" fmla="*/ 256 h 44"/>
                  <a:gd name="T4" fmla="*/ 2368 w 104"/>
                  <a:gd name="T5" fmla="*/ 256 h 44"/>
                  <a:gd name="T6" fmla="*/ 2304 w 104"/>
                  <a:gd name="T7" fmla="*/ 192 h 44"/>
                  <a:gd name="T8" fmla="*/ 2304 w 104"/>
                  <a:gd name="T9" fmla="*/ 0 h 44"/>
                  <a:gd name="T10" fmla="*/ 1024 w 104"/>
                  <a:gd name="T11" fmla="*/ 0 h 44"/>
                  <a:gd name="T12" fmla="*/ 1024 w 104"/>
                  <a:gd name="T13" fmla="*/ 192 h 44"/>
                  <a:gd name="T14" fmla="*/ 960 w 104"/>
                  <a:gd name="T15" fmla="*/ 256 h 44"/>
                  <a:gd name="T16" fmla="*/ 704 w 104"/>
                  <a:gd name="T17" fmla="*/ 256 h 44"/>
                  <a:gd name="T18" fmla="*/ 640 w 104"/>
                  <a:gd name="T19" fmla="*/ 192 h 44"/>
                  <a:gd name="T20" fmla="*/ 640 w 104"/>
                  <a:gd name="T21" fmla="*/ 0 h 44"/>
                  <a:gd name="T22" fmla="*/ 0 w 104"/>
                  <a:gd name="T23" fmla="*/ 0 h 44"/>
                  <a:gd name="T24" fmla="*/ 0 w 104"/>
                  <a:gd name="T25" fmla="*/ 1024 h 44"/>
                  <a:gd name="T26" fmla="*/ 384 w 104"/>
                  <a:gd name="T27" fmla="*/ 1408 h 44"/>
                  <a:gd name="T28" fmla="*/ 2944 w 104"/>
                  <a:gd name="T29" fmla="*/ 1408 h 44"/>
                  <a:gd name="T30" fmla="*/ 3328 w 104"/>
                  <a:gd name="T31" fmla="*/ 1024 h 44"/>
                  <a:gd name="T32" fmla="*/ 3328 w 104"/>
                  <a:gd name="T33" fmla="*/ 0 h 44"/>
                  <a:gd name="T34" fmla="*/ 2688 w 104"/>
                  <a:gd name="T35" fmla="*/ 0 h 44"/>
                  <a:gd name="T36" fmla="*/ 2688 w 104"/>
                  <a:gd name="T37" fmla="*/ 192 h 4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4" h="44">
                    <a:moveTo>
                      <a:pt x="84" y="6"/>
                    </a:moveTo>
                    <a:cubicBezTo>
                      <a:pt x="84" y="7"/>
                      <a:pt x="83" y="8"/>
                      <a:pt x="82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3" y="8"/>
                      <a:pt x="72" y="7"/>
                      <a:pt x="72" y="6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7"/>
                      <a:pt x="31" y="8"/>
                      <a:pt x="3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0" y="7"/>
                      <a:pt x="20" y="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9"/>
                      <a:pt x="5" y="44"/>
                      <a:pt x="12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9" y="44"/>
                      <a:pt x="104" y="39"/>
                      <a:pt x="104" y="32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84" y="0"/>
                      <a:pt x="84" y="0"/>
                      <a:pt x="84" y="0"/>
                    </a:cubicBezTo>
                    <a:lnTo>
                      <a:pt x="84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154"/>
              <p:cNvSpPr/>
              <p:nvPr/>
            </p:nvSpPr>
            <p:spPr bwMode="auto">
              <a:xfrm>
                <a:off x="2996" y="3114"/>
                <a:ext cx="208" cy="32"/>
              </a:xfrm>
              <a:custGeom>
                <a:avLst/>
                <a:gdLst>
                  <a:gd name="T0" fmla="*/ 2944 w 104"/>
                  <a:gd name="T1" fmla="*/ 0 h 16"/>
                  <a:gd name="T2" fmla="*/ 384 w 104"/>
                  <a:gd name="T3" fmla="*/ 0 h 16"/>
                  <a:gd name="T4" fmla="*/ 0 w 104"/>
                  <a:gd name="T5" fmla="*/ 384 h 16"/>
                  <a:gd name="T6" fmla="*/ 0 w 104"/>
                  <a:gd name="T7" fmla="*/ 512 h 16"/>
                  <a:gd name="T8" fmla="*/ 640 w 104"/>
                  <a:gd name="T9" fmla="*/ 512 h 16"/>
                  <a:gd name="T10" fmla="*/ 640 w 104"/>
                  <a:gd name="T11" fmla="*/ 448 h 16"/>
                  <a:gd name="T12" fmla="*/ 704 w 104"/>
                  <a:gd name="T13" fmla="*/ 384 h 16"/>
                  <a:gd name="T14" fmla="*/ 960 w 104"/>
                  <a:gd name="T15" fmla="*/ 384 h 16"/>
                  <a:gd name="T16" fmla="*/ 1024 w 104"/>
                  <a:gd name="T17" fmla="*/ 448 h 16"/>
                  <a:gd name="T18" fmla="*/ 1024 w 104"/>
                  <a:gd name="T19" fmla="*/ 512 h 16"/>
                  <a:gd name="T20" fmla="*/ 2304 w 104"/>
                  <a:gd name="T21" fmla="*/ 512 h 16"/>
                  <a:gd name="T22" fmla="*/ 2304 w 104"/>
                  <a:gd name="T23" fmla="*/ 448 h 16"/>
                  <a:gd name="T24" fmla="*/ 2368 w 104"/>
                  <a:gd name="T25" fmla="*/ 384 h 16"/>
                  <a:gd name="T26" fmla="*/ 2624 w 104"/>
                  <a:gd name="T27" fmla="*/ 384 h 16"/>
                  <a:gd name="T28" fmla="*/ 2688 w 104"/>
                  <a:gd name="T29" fmla="*/ 448 h 16"/>
                  <a:gd name="T30" fmla="*/ 2688 w 104"/>
                  <a:gd name="T31" fmla="*/ 512 h 16"/>
                  <a:gd name="T32" fmla="*/ 3328 w 104"/>
                  <a:gd name="T33" fmla="*/ 512 h 16"/>
                  <a:gd name="T34" fmla="*/ 3328 w 104"/>
                  <a:gd name="T35" fmla="*/ 384 h 16"/>
                  <a:gd name="T36" fmla="*/ 2944 w 104"/>
                  <a:gd name="T37" fmla="*/ 0 h 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4" h="16">
                    <a:moveTo>
                      <a:pt x="9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3"/>
                      <a:pt x="21" y="12"/>
                      <a:pt x="22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2"/>
                      <a:pt x="32" y="13"/>
                      <a:pt x="32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3"/>
                      <a:pt x="73" y="12"/>
                      <a:pt x="74" y="1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3" y="12"/>
                      <a:pt x="84" y="13"/>
                      <a:pt x="84" y="14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2"/>
                      <a:pt x="104" y="12"/>
                      <a:pt x="104" y="12"/>
                    </a:cubicBezTo>
                    <a:cubicBezTo>
                      <a:pt x="104" y="5"/>
                      <a:pt x="99" y="0"/>
                      <a:pt x="9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6" name="矩形 25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34450" y="2129332"/>
            <a:ext cx="1592934" cy="1328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加密传输协议</a:t>
            </a:r>
            <a:endParaRPr lang="zh-CN" altLang="en-US" sz="16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2442" y="3447519"/>
            <a:ext cx="1587876" cy="1328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MYSQL/ORACLE</a:t>
            </a:r>
            <a:endParaRPr lang="zh-CN" altLang="en-US" sz="16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9508" y="3429000"/>
            <a:ext cx="1587876" cy="1328264"/>
          </a:xfrm>
          <a:prstGeom prst="rect">
            <a:avLst/>
          </a:prstGeom>
          <a:solidFill>
            <a:srgbClr val="FFF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长江云</a:t>
            </a:r>
            <a:endParaRPr lang="zh-CN" altLang="en-US" sz="160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27384" y="2129332"/>
            <a:ext cx="1592934" cy="1309745"/>
          </a:xfrm>
          <a:prstGeom prst="rect">
            <a:avLst/>
          </a:prstGeom>
          <a:solidFill>
            <a:srgbClr val="FFF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JAVA</a:t>
            </a:r>
            <a:r>
              <a:rPr lang="zh-CN" altLang="en-US" sz="16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编程</a:t>
            </a:r>
            <a:endParaRPr lang="zh-CN" altLang="en-US" sz="160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79188" y="2119255"/>
            <a:ext cx="2716237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基于</a:t>
            </a:r>
            <a:r>
              <a:rPr lang="en-US" altLang="zh-CN" sz="16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MVC</a:t>
            </a:r>
            <a:r>
              <a:rPr lang="zh-CN" altLang="en-US" sz="16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的软件架构</a:t>
            </a:r>
            <a:endParaRPr lang="zh-CN" altLang="en-US" sz="160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1200" dirty="0"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391698" y="113256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网站环境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77096" y="2784205"/>
            <a:ext cx="5293276" cy="1143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400" noProof="1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智能动态数据库，采用</a:t>
            </a:r>
            <a:r>
              <a:rPr lang="zh-CN" altLang="en-US" sz="1400" noProof="1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互动数据库</a:t>
            </a:r>
            <a:r>
              <a:rPr lang="zh-CN" altLang="en-US" sz="1400" noProof="1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提交表，跨平台</a:t>
            </a:r>
            <a:r>
              <a:rPr lang="zh-CN" altLang="en-US" sz="1400" noProof="1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语言JAVA</a:t>
            </a:r>
            <a:r>
              <a:rPr lang="zh-CN" altLang="en-US" sz="1400" noProof="1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编程，并可以根据门户</a:t>
            </a:r>
            <a:r>
              <a:rPr lang="zh-CN" altLang="en-US" sz="1400" noProof="1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网站</a:t>
            </a:r>
            <a:r>
              <a:rPr lang="zh-CN" altLang="en-US" sz="1400" noProof="1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建设发展需要，针对性地</a:t>
            </a:r>
            <a:r>
              <a:rPr lang="zh-CN" altLang="en-US" sz="1400" noProof="1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建设跨行业扩展功能模块和</a:t>
            </a:r>
            <a:r>
              <a:rPr lang="zh-CN" altLang="en-US" sz="1400" noProof="1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专属信息</a:t>
            </a:r>
            <a:r>
              <a:rPr lang="zh-CN" altLang="en-US" sz="1400" noProof="1" smtClean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安全防护</a:t>
            </a:r>
            <a:r>
              <a:rPr lang="zh-CN" altLang="en-US" sz="1400" noProof="1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体系</a:t>
            </a:r>
            <a:r>
              <a:rPr lang="zh-CN" altLang="en-US" noProof="1">
                <a:latin typeface="+mn-ea"/>
                <a:sym typeface="+mn-ea"/>
              </a:rPr>
              <a:t>。</a:t>
            </a:r>
            <a:endParaRPr lang="zh-CN" altLang="en-US" noProof="1">
              <a:latin typeface="+mn-ea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endCxn id="14" idx="6"/>
          </p:cNvCxnSpPr>
          <p:nvPr/>
        </p:nvCxnSpPr>
        <p:spPr>
          <a:xfrm flipH="1">
            <a:off x="1792058" y="3467735"/>
            <a:ext cx="10322472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334407" y="2549099"/>
            <a:ext cx="1154207" cy="342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需求调研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54874" y="4166588"/>
            <a:ext cx="1282302" cy="342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  <a:defRPr/>
            </a:pP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 初步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验收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5640" y="2909570"/>
            <a:ext cx="1116330" cy="11163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09659" y="3094244"/>
            <a:ext cx="617218" cy="617218"/>
            <a:chOff x="6893738" y="3107568"/>
            <a:chExt cx="617218" cy="617218"/>
          </a:xfrm>
        </p:grpSpPr>
        <p:sp>
          <p:nvSpPr>
            <p:cNvPr id="31" name="椭圆 30"/>
            <p:cNvSpPr/>
            <p:nvPr/>
          </p:nvSpPr>
          <p:spPr>
            <a:xfrm>
              <a:off x="6893738" y="3107568"/>
              <a:ext cx="617218" cy="6172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26592" y="3232194"/>
              <a:ext cx="371475" cy="371475"/>
              <a:chOff x="7016609" y="3243261"/>
              <a:chExt cx="371475" cy="371475"/>
            </a:xfrm>
          </p:grpSpPr>
          <p:sp>
            <p:nvSpPr>
              <p:cNvPr id="143" name="Freeform 1763"/>
              <p:cNvSpPr>
                <a:spLocks noEditPoints="1"/>
              </p:cNvSpPr>
              <p:nvPr/>
            </p:nvSpPr>
            <p:spPr bwMode="auto">
              <a:xfrm>
                <a:off x="7016609" y="3243261"/>
                <a:ext cx="371475" cy="371475"/>
              </a:xfrm>
              <a:custGeom>
                <a:avLst/>
                <a:gdLst>
                  <a:gd name="T0" fmla="*/ 1632 w 102"/>
                  <a:gd name="T1" fmla="*/ 256 h 102"/>
                  <a:gd name="T2" fmla="*/ 3008 w 102"/>
                  <a:gd name="T3" fmla="*/ 1632 h 102"/>
                  <a:gd name="T4" fmla="*/ 1632 w 102"/>
                  <a:gd name="T5" fmla="*/ 3008 h 102"/>
                  <a:gd name="T6" fmla="*/ 256 w 102"/>
                  <a:gd name="T7" fmla="*/ 1632 h 102"/>
                  <a:gd name="T8" fmla="*/ 1632 w 102"/>
                  <a:gd name="T9" fmla="*/ 256 h 102"/>
                  <a:gd name="T10" fmla="*/ 1632 w 102"/>
                  <a:gd name="T11" fmla="*/ 0 h 102"/>
                  <a:gd name="T12" fmla="*/ 0 w 102"/>
                  <a:gd name="T13" fmla="*/ 1632 h 102"/>
                  <a:gd name="T14" fmla="*/ 1632 w 102"/>
                  <a:gd name="T15" fmla="*/ 3264 h 102"/>
                  <a:gd name="T16" fmla="*/ 3264 w 102"/>
                  <a:gd name="T17" fmla="*/ 1632 h 102"/>
                  <a:gd name="T18" fmla="*/ 1632 w 102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102">
                    <a:moveTo>
                      <a:pt x="51" y="8"/>
                    </a:moveTo>
                    <a:cubicBezTo>
                      <a:pt x="75" y="8"/>
                      <a:pt x="94" y="27"/>
                      <a:pt x="94" y="51"/>
                    </a:cubicBezTo>
                    <a:cubicBezTo>
                      <a:pt x="94" y="75"/>
                      <a:pt x="75" y="94"/>
                      <a:pt x="51" y="94"/>
                    </a:cubicBezTo>
                    <a:cubicBezTo>
                      <a:pt x="27" y="94"/>
                      <a:pt x="8" y="75"/>
                      <a:pt x="8" y="51"/>
                    </a:cubicBezTo>
                    <a:cubicBezTo>
                      <a:pt x="8" y="27"/>
                      <a:pt x="27" y="8"/>
                      <a:pt x="51" y="8"/>
                    </a:cubicBezTo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Freeform 1764"/>
              <p:cNvSpPr/>
              <p:nvPr/>
            </p:nvSpPr>
            <p:spPr bwMode="auto">
              <a:xfrm>
                <a:off x="7096731" y="3472701"/>
                <a:ext cx="211231" cy="54629"/>
              </a:xfrm>
              <a:custGeom>
                <a:avLst/>
                <a:gdLst>
                  <a:gd name="T0" fmla="*/ 928 w 58"/>
                  <a:gd name="T1" fmla="*/ 320 h 15"/>
                  <a:gd name="T2" fmla="*/ 0 w 58"/>
                  <a:gd name="T3" fmla="*/ 0 h 15"/>
                  <a:gd name="T4" fmla="*/ 928 w 58"/>
                  <a:gd name="T5" fmla="*/ 480 h 15"/>
                  <a:gd name="T6" fmla="*/ 1856 w 58"/>
                  <a:gd name="T7" fmla="*/ 0 h 15"/>
                  <a:gd name="T8" fmla="*/ 928 w 58"/>
                  <a:gd name="T9" fmla="*/ 32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15">
                    <a:moveTo>
                      <a:pt x="29" y="10"/>
                    </a:moveTo>
                    <a:cubicBezTo>
                      <a:pt x="18" y="10"/>
                      <a:pt x="8" y="6"/>
                      <a:pt x="0" y="0"/>
                    </a:cubicBezTo>
                    <a:cubicBezTo>
                      <a:pt x="6" y="9"/>
                      <a:pt x="17" y="15"/>
                      <a:pt x="29" y="15"/>
                    </a:cubicBezTo>
                    <a:cubicBezTo>
                      <a:pt x="41" y="15"/>
                      <a:pt x="52" y="9"/>
                      <a:pt x="58" y="0"/>
                    </a:cubicBezTo>
                    <a:cubicBezTo>
                      <a:pt x="50" y="6"/>
                      <a:pt x="40" y="10"/>
                      <a:pt x="29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Oval 1765"/>
              <p:cNvSpPr>
                <a:spLocks noChangeArrowheads="1"/>
              </p:cNvSpPr>
              <p:nvPr/>
            </p:nvSpPr>
            <p:spPr bwMode="auto">
              <a:xfrm>
                <a:off x="7114941" y="3370728"/>
                <a:ext cx="58271" cy="582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6" name="Oval 1767"/>
              <p:cNvSpPr>
                <a:spLocks noChangeArrowheads="1"/>
              </p:cNvSpPr>
              <p:nvPr/>
            </p:nvSpPr>
            <p:spPr bwMode="auto">
              <a:xfrm>
                <a:off x="7231482" y="3370728"/>
                <a:ext cx="58271" cy="582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835030" y="3395737"/>
            <a:ext cx="211231" cy="156602"/>
            <a:chOff x="4230296" y="3375014"/>
            <a:chExt cx="211231" cy="156602"/>
          </a:xfrm>
        </p:grpSpPr>
        <p:sp>
          <p:nvSpPr>
            <p:cNvPr id="155" name="Freeform 1802"/>
            <p:cNvSpPr/>
            <p:nvPr/>
          </p:nvSpPr>
          <p:spPr bwMode="auto">
            <a:xfrm>
              <a:off x="4230296" y="3476987"/>
              <a:ext cx="211231" cy="54629"/>
            </a:xfrm>
            <a:custGeom>
              <a:avLst/>
              <a:gdLst>
                <a:gd name="T0" fmla="*/ 928 w 58"/>
                <a:gd name="T1" fmla="*/ 192 h 15"/>
                <a:gd name="T2" fmla="*/ 1856 w 58"/>
                <a:gd name="T3" fmla="*/ 480 h 15"/>
                <a:gd name="T4" fmla="*/ 928 w 58"/>
                <a:gd name="T5" fmla="*/ 0 h 15"/>
                <a:gd name="T6" fmla="*/ 0 w 58"/>
                <a:gd name="T7" fmla="*/ 480 h 15"/>
                <a:gd name="T8" fmla="*/ 928 w 58"/>
                <a:gd name="T9" fmla="*/ 192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15">
                  <a:moveTo>
                    <a:pt x="29" y="6"/>
                  </a:moveTo>
                  <a:cubicBezTo>
                    <a:pt x="40" y="6"/>
                    <a:pt x="50" y="10"/>
                    <a:pt x="58" y="15"/>
                  </a:cubicBezTo>
                  <a:cubicBezTo>
                    <a:pt x="52" y="6"/>
                    <a:pt x="41" y="0"/>
                    <a:pt x="29" y="0"/>
                  </a:cubicBezTo>
                  <a:cubicBezTo>
                    <a:pt x="17" y="0"/>
                    <a:pt x="6" y="6"/>
                    <a:pt x="0" y="15"/>
                  </a:cubicBezTo>
                  <a:cubicBezTo>
                    <a:pt x="8" y="10"/>
                    <a:pt x="18" y="6"/>
                    <a:pt x="29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" name="Oval 1803"/>
            <p:cNvSpPr>
              <a:spLocks noChangeArrowheads="1"/>
            </p:cNvSpPr>
            <p:nvPr/>
          </p:nvSpPr>
          <p:spPr bwMode="auto">
            <a:xfrm>
              <a:off x="4248506" y="3375014"/>
              <a:ext cx="58271" cy="582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>
              <a:lvl1pPr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7" name="Oval 1804"/>
            <p:cNvSpPr>
              <a:spLocks noChangeArrowheads="1"/>
            </p:cNvSpPr>
            <p:nvPr/>
          </p:nvSpPr>
          <p:spPr bwMode="auto">
            <a:xfrm>
              <a:off x="4365047" y="3375014"/>
              <a:ext cx="58271" cy="582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>
              <a:lvl1pPr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199044" y="3111767"/>
            <a:ext cx="617218" cy="617218"/>
            <a:chOff x="9760173" y="3120391"/>
            <a:chExt cx="617218" cy="617218"/>
          </a:xfrm>
        </p:grpSpPr>
        <p:sp>
          <p:nvSpPr>
            <p:cNvPr id="32" name="椭圆 31"/>
            <p:cNvSpPr/>
            <p:nvPr/>
          </p:nvSpPr>
          <p:spPr>
            <a:xfrm>
              <a:off x="9760173" y="3120391"/>
              <a:ext cx="617218" cy="6172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883044" y="3254875"/>
              <a:ext cx="371475" cy="371475"/>
              <a:chOff x="9892660" y="3251895"/>
              <a:chExt cx="371475" cy="371475"/>
            </a:xfrm>
          </p:grpSpPr>
          <p:sp>
            <p:nvSpPr>
              <p:cNvPr id="159" name="Freeform 1798"/>
              <p:cNvSpPr>
                <a:spLocks noEditPoints="1"/>
              </p:cNvSpPr>
              <p:nvPr/>
            </p:nvSpPr>
            <p:spPr bwMode="auto">
              <a:xfrm>
                <a:off x="9892660" y="3251895"/>
                <a:ext cx="371475" cy="371475"/>
              </a:xfrm>
              <a:custGeom>
                <a:avLst/>
                <a:gdLst>
                  <a:gd name="T0" fmla="*/ 1632 w 102"/>
                  <a:gd name="T1" fmla="*/ 256 h 102"/>
                  <a:gd name="T2" fmla="*/ 3008 w 102"/>
                  <a:gd name="T3" fmla="*/ 1632 h 102"/>
                  <a:gd name="T4" fmla="*/ 1632 w 102"/>
                  <a:gd name="T5" fmla="*/ 3008 h 102"/>
                  <a:gd name="T6" fmla="*/ 256 w 102"/>
                  <a:gd name="T7" fmla="*/ 1632 h 102"/>
                  <a:gd name="T8" fmla="*/ 1632 w 102"/>
                  <a:gd name="T9" fmla="*/ 256 h 102"/>
                  <a:gd name="T10" fmla="*/ 1632 w 102"/>
                  <a:gd name="T11" fmla="*/ 0 h 102"/>
                  <a:gd name="T12" fmla="*/ 0 w 102"/>
                  <a:gd name="T13" fmla="*/ 1632 h 102"/>
                  <a:gd name="T14" fmla="*/ 1632 w 102"/>
                  <a:gd name="T15" fmla="*/ 3264 h 102"/>
                  <a:gd name="T16" fmla="*/ 3264 w 102"/>
                  <a:gd name="T17" fmla="*/ 1632 h 102"/>
                  <a:gd name="T18" fmla="*/ 1632 w 102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102">
                    <a:moveTo>
                      <a:pt x="51" y="8"/>
                    </a:moveTo>
                    <a:cubicBezTo>
                      <a:pt x="75" y="8"/>
                      <a:pt x="94" y="27"/>
                      <a:pt x="94" y="51"/>
                    </a:cubicBezTo>
                    <a:cubicBezTo>
                      <a:pt x="94" y="75"/>
                      <a:pt x="75" y="94"/>
                      <a:pt x="51" y="94"/>
                    </a:cubicBezTo>
                    <a:cubicBezTo>
                      <a:pt x="27" y="94"/>
                      <a:pt x="8" y="75"/>
                      <a:pt x="8" y="51"/>
                    </a:cubicBezTo>
                    <a:cubicBezTo>
                      <a:pt x="8" y="27"/>
                      <a:pt x="27" y="8"/>
                      <a:pt x="51" y="8"/>
                    </a:cubicBezTo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Freeform 1799"/>
              <p:cNvSpPr/>
              <p:nvPr/>
            </p:nvSpPr>
            <p:spPr bwMode="auto">
              <a:xfrm>
                <a:off x="9994634" y="3452200"/>
                <a:ext cx="185738" cy="83764"/>
              </a:xfrm>
              <a:custGeom>
                <a:avLst/>
                <a:gdLst>
                  <a:gd name="T0" fmla="*/ 736 w 51"/>
                  <a:gd name="T1" fmla="*/ 544 h 23"/>
                  <a:gd name="T2" fmla="*/ 0 w 51"/>
                  <a:gd name="T3" fmla="*/ 384 h 23"/>
                  <a:gd name="T4" fmla="*/ 736 w 51"/>
                  <a:gd name="T5" fmla="*/ 736 h 23"/>
                  <a:gd name="T6" fmla="*/ 1632 w 51"/>
                  <a:gd name="T7" fmla="*/ 0 h 23"/>
                  <a:gd name="T8" fmla="*/ 736 w 51"/>
                  <a:gd name="T9" fmla="*/ 544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23">
                    <a:moveTo>
                      <a:pt x="23" y="17"/>
                    </a:moveTo>
                    <a:cubicBezTo>
                      <a:pt x="13" y="17"/>
                      <a:pt x="5" y="15"/>
                      <a:pt x="0" y="12"/>
                    </a:cubicBezTo>
                    <a:cubicBezTo>
                      <a:pt x="5" y="19"/>
                      <a:pt x="11" y="23"/>
                      <a:pt x="23" y="23"/>
                    </a:cubicBezTo>
                    <a:cubicBezTo>
                      <a:pt x="37" y="23"/>
                      <a:pt x="48" y="12"/>
                      <a:pt x="51" y="0"/>
                    </a:cubicBezTo>
                    <a:cubicBezTo>
                      <a:pt x="44" y="9"/>
                      <a:pt x="34" y="17"/>
                      <a:pt x="23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Oval 1800"/>
              <p:cNvSpPr>
                <a:spLocks noChangeArrowheads="1"/>
              </p:cNvSpPr>
              <p:nvPr/>
            </p:nvSpPr>
            <p:spPr bwMode="auto">
              <a:xfrm>
                <a:off x="9990992" y="3379362"/>
                <a:ext cx="58271" cy="582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2" name="Freeform 1810"/>
              <p:cNvSpPr/>
              <p:nvPr/>
            </p:nvSpPr>
            <p:spPr bwMode="auto">
              <a:xfrm>
                <a:off x="10092965" y="3393930"/>
                <a:ext cx="87406" cy="29135"/>
              </a:xfrm>
              <a:custGeom>
                <a:avLst/>
                <a:gdLst>
                  <a:gd name="T0" fmla="*/ 768 w 24"/>
                  <a:gd name="T1" fmla="*/ 224 h 8"/>
                  <a:gd name="T2" fmla="*/ 320 w 24"/>
                  <a:gd name="T3" fmla="*/ 256 h 8"/>
                  <a:gd name="T4" fmla="*/ 0 w 24"/>
                  <a:gd name="T5" fmla="*/ 192 h 8"/>
                  <a:gd name="T6" fmla="*/ 384 w 24"/>
                  <a:gd name="T7" fmla="*/ 0 h 8"/>
                  <a:gd name="T8" fmla="*/ 768 w 24"/>
                  <a:gd name="T9" fmla="*/ 224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8">
                    <a:moveTo>
                      <a:pt x="24" y="7"/>
                    </a:moveTo>
                    <a:cubicBezTo>
                      <a:pt x="24" y="8"/>
                      <a:pt x="15" y="8"/>
                      <a:pt x="10" y="8"/>
                    </a:cubicBezTo>
                    <a:cubicBezTo>
                      <a:pt x="4" y="8"/>
                      <a:pt x="0" y="8"/>
                      <a:pt x="0" y="6"/>
                    </a:cubicBezTo>
                    <a:cubicBezTo>
                      <a:pt x="0" y="4"/>
                      <a:pt x="7" y="0"/>
                      <a:pt x="12" y="0"/>
                    </a:cubicBezTo>
                    <a:cubicBezTo>
                      <a:pt x="17" y="0"/>
                      <a:pt x="24" y="5"/>
                      <a:pt x="24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" name="矩形 6"/>
          <p:cNvSpPr/>
          <p:nvPr/>
        </p:nvSpPr>
        <p:spPr>
          <a:xfrm>
            <a:off x="1867507" y="125866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建设日程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7430945" y="3094003"/>
            <a:ext cx="617218" cy="617218"/>
            <a:chOff x="9760173" y="3120391"/>
            <a:chExt cx="617218" cy="617218"/>
          </a:xfrm>
        </p:grpSpPr>
        <p:sp>
          <p:nvSpPr>
            <p:cNvPr id="136" name="椭圆 135"/>
            <p:cNvSpPr/>
            <p:nvPr/>
          </p:nvSpPr>
          <p:spPr>
            <a:xfrm>
              <a:off x="9760173" y="3120391"/>
              <a:ext cx="617218" cy="6172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9883044" y="3254875"/>
              <a:ext cx="371475" cy="371475"/>
              <a:chOff x="9892660" y="3251895"/>
              <a:chExt cx="371475" cy="371475"/>
            </a:xfrm>
          </p:grpSpPr>
          <p:sp>
            <p:nvSpPr>
              <p:cNvPr id="138" name="Freeform 1798"/>
              <p:cNvSpPr>
                <a:spLocks noEditPoints="1"/>
              </p:cNvSpPr>
              <p:nvPr/>
            </p:nvSpPr>
            <p:spPr bwMode="auto">
              <a:xfrm>
                <a:off x="9892660" y="3251895"/>
                <a:ext cx="371475" cy="371475"/>
              </a:xfrm>
              <a:custGeom>
                <a:avLst/>
                <a:gdLst>
                  <a:gd name="T0" fmla="*/ 1632 w 102"/>
                  <a:gd name="T1" fmla="*/ 256 h 102"/>
                  <a:gd name="T2" fmla="*/ 3008 w 102"/>
                  <a:gd name="T3" fmla="*/ 1632 h 102"/>
                  <a:gd name="T4" fmla="*/ 1632 w 102"/>
                  <a:gd name="T5" fmla="*/ 3008 h 102"/>
                  <a:gd name="T6" fmla="*/ 256 w 102"/>
                  <a:gd name="T7" fmla="*/ 1632 h 102"/>
                  <a:gd name="T8" fmla="*/ 1632 w 102"/>
                  <a:gd name="T9" fmla="*/ 256 h 102"/>
                  <a:gd name="T10" fmla="*/ 1632 w 102"/>
                  <a:gd name="T11" fmla="*/ 0 h 102"/>
                  <a:gd name="T12" fmla="*/ 0 w 102"/>
                  <a:gd name="T13" fmla="*/ 1632 h 102"/>
                  <a:gd name="T14" fmla="*/ 1632 w 102"/>
                  <a:gd name="T15" fmla="*/ 3264 h 102"/>
                  <a:gd name="T16" fmla="*/ 3264 w 102"/>
                  <a:gd name="T17" fmla="*/ 1632 h 102"/>
                  <a:gd name="T18" fmla="*/ 1632 w 102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102">
                    <a:moveTo>
                      <a:pt x="51" y="8"/>
                    </a:moveTo>
                    <a:cubicBezTo>
                      <a:pt x="75" y="8"/>
                      <a:pt x="94" y="27"/>
                      <a:pt x="94" y="51"/>
                    </a:cubicBezTo>
                    <a:cubicBezTo>
                      <a:pt x="94" y="75"/>
                      <a:pt x="75" y="94"/>
                      <a:pt x="51" y="94"/>
                    </a:cubicBezTo>
                    <a:cubicBezTo>
                      <a:pt x="27" y="94"/>
                      <a:pt x="8" y="75"/>
                      <a:pt x="8" y="51"/>
                    </a:cubicBezTo>
                    <a:cubicBezTo>
                      <a:pt x="8" y="27"/>
                      <a:pt x="27" y="8"/>
                      <a:pt x="51" y="8"/>
                    </a:cubicBezTo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Freeform 1799"/>
              <p:cNvSpPr/>
              <p:nvPr/>
            </p:nvSpPr>
            <p:spPr bwMode="auto">
              <a:xfrm>
                <a:off x="9994634" y="3452200"/>
                <a:ext cx="185738" cy="83764"/>
              </a:xfrm>
              <a:custGeom>
                <a:avLst/>
                <a:gdLst>
                  <a:gd name="T0" fmla="*/ 736 w 51"/>
                  <a:gd name="T1" fmla="*/ 544 h 23"/>
                  <a:gd name="T2" fmla="*/ 0 w 51"/>
                  <a:gd name="T3" fmla="*/ 384 h 23"/>
                  <a:gd name="T4" fmla="*/ 736 w 51"/>
                  <a:gd name="T5" fmla="*/ 736 h 23"/>
                  <a:gd name="T6" fmla="*/ 1632 w 51"/>
                  <a:gd name="T7" fmla="*/ 0 h 23"/>
                  <a:gd name="T8" fmla="*/ 736 w 51"/>
                  <a:gd name="T9" fmla="*/ 544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23">
                    <a:moveTo>
                      <a:pt x="23" y="17"/>
                    </a:moveTo>
                    <a:cubicBezTo>
                      <a:pt x="13" y="17"/>
                      <a:pt x="5" y="15"/>
                      <a:pt x="0" y="12"/>
                    </a:cubicBezTo>
                    <a:cubicBezTo>
                      <a:pt x="5" y="19"/>
                      <a:pt x="11" y="23"/>
                      <a:pt x="23" y="23"/>
                    </a:cubicBezTo>
                    <a:cubicBezTo>
                      <a:pt x="37" y="23"/>
                      <a:pt x="48" y="12"/>
                      <a:pt x="51" y="0"/>
                    </a:cubicBezTo>
                    <a:cubicBezTo>
                      <a:pt x="44" y="9"/>
                      <a:pt x="34" y="17"/>
                      <a:pt x="23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Oval 1800"/>
              <p:cNvSpPr>
                <a:spLocks noChangeArrowheads="1"/>
              </p:cNvSpPr>
              <p:nvPr/>
            </p:nvSpPr>
            <p:spPr bwMode="auto">
              <a:xfrm>
                <a:off x="9990992" y="3379362"/>
                <a:ext cx="58271" cy="582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1" name="Freeform 1810"/>
              <p:cNvSpPr/>
              <p:nvPr/>
            </p:nvSpPr>
            <p:spPr bwMode="auto">
              <a:xfrm>
                <a:off x="10092965" y="3393930"/>
                <a:ext cx="87406" cy="29135"/>
              </a:xfrm>
              <a:custGeom>
                <a:avLst/>
                <a:gdLst>
                  <a:gd name="T0" fmla="*/ 768 w 24"/>
                  <a:gd name="T1" fmla="*/ 224 h 8"/>
                  <a:gd name="T2" fmla="*/ 320 w 24"/>
                  <a:gd name="T3" fmla="*/ 256 h 8"/>
                  <a:gd name="T4" fmla="*/ 0 w 24"/>
                  <a:gd name="T5" fmla="*/ 192 h 8"/>
                  <a:gd name="T6" fmla="*/ 384 w 24"/>
                  <a:gd name="T7" fmla="*/ 0 h 8"/>
                  <a:gd name="T8" fmla="*/ 768 w 24"/>
                  <a:gd name="T9" fmla="*/ 224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8">
                    <a:moveTo>
                      <a:pt x="24" y="7"/>
                    </a:moveTo>
                    <a:cubicBezTo>
                      <a:pt x="24" y="8"/>
                      <a:pt x="15" y="8"/>
                      <a:pt x="10" y="8"/>
                    </a:cubicBezTo>
                    <a:cubicBezTo>
                      <a:pt x="4" y="8"/>
                      <a:pt x="0" y="8"/>
                      <a:pt x="0" y="6"/>
                    </a:cubicBezTo>
                    <a:cubicBezTo>
                      <a:pt x="0" y="4"/>
                      <a:pt x="7" y="0"/>
                      <a:pt x="12" y="0"/>
                    </a:cubicBezTo>
                    <a:cubicBezTo>
                      <a:pt x="17" y="0"/>
                      <a:pt x="24" y="5"/>
                      <a:pt x="24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>
            <a:off x="8992385" y="3067823"/>
            <a:ext cx="617218" cy="617218"/>
            <a:chOff x="9760173" y="3120391"/>
            <a:chExt cx="617218" cy="617218"/>
          </a:xfrm>
        </p:grpSpPr>
        <p:sp>
          <p:nvSpPr>
            <p:cNvPr id="147" name="椭圆 146"/>
            <p:cNvSpPr/>
            <p:nvPr/>
          </p:nvSpPr>
          <p:spPr>
            <a:xfrm>
              <a:off x="9760173" y="3120391"/>
              <a:ext cx="617218" cy="6172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9883044" y="3254875"/>
              <a:ext cx="371475" cy="371475"/>
              <a:chOff x="9892660" y="3251895"/>
              <a:chExt cx="371475" cy="371475"/>
            </a:xfrm>
          </p:grpSpPr>
          <p:sp>
            <p:nvSpPr>
              <p:cNvPr id="149" name="Freeform 1798"/>
              <p:cNvSpPr>
                <a:spLocks noEditPoints="1"/>
              </p:cNvSpPr>
              <p:nvPr/>
            </p:nvSpPr>
            <p:spPr bwMode="auto">
              <a:xfrm>
                <a:off x="9892660" y="3251895"/>
                <a:ext cx="371475" cy="371475"/>
              </a:xfrm>
              <a:custGeom>
                <a:avLst/>
                <a:gdLst>
                  <a:gd name="T0" fmla="*/ 1632 w 102"/>
                  <a:gd name="T1" fmla="*/ 256 h 102"/>
                  <a:gd name="T2" fmla="*/ 3008 w 102"/>
                  <a:gd name="T3" fmla="*/ 1632 h 102"/>
                  <a:gd name="T4" fmla="*/ 1632 w 102"/>
                  <a:gd name="T5" fmla="*/ 3008 h 102"/>
                  <a:gd name="T6" fmla="*/ 256 w 102"/>
                  <a:gd name="T7" fmla="*/ 1632 h 102"/>
                  <a:gd name="T8" fmla="*/ 1632 w 102"/>
                  <a:gd name="T9" fmla="*/ 256 h 102"/>
                  <a:gd name="T10" fmla="*/ 1632 w 102"/>
                  <a:gd name="T11" fmla="*/ 0 h 102"/>
                  <a:gd name="T12" fmla="*/ 0 w 102"/>
                  <a:gd name="T13" fmla="*/ 1632 h 102"/>
                  <a:gd name="T14" fmla="*/ 1632 w 102"/>
                  <a:gd name="T15" fmla="*/ 3264 h 102"/>
                  <a:gd name="T16" fmla="*/ 3264 w 102"/>
                  <a:gd name="T17" fmla="*/ 1632 h 102"/>
                  <a:gd name="T18" fmla="*/ 1632 w 102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102">
                    <a:moveTo>
                      <a:pt x="51" y="8"/>
                    </a:moveTo>
                    <a:cubicBezTo>
                      <a:pt x="75" y="8"/>
                      <a:pt x="94" y="27"/>
                      <a:pt x="94" y="51"/>
                    </a:cubicBezTo>
                    <a:cubicBezTo>
                      <a:pt x="94" y="75"/>
                      <a:pt x="75" y="94"/>
                      <a:pt x="51" y="94"/>
                    </a:cubicBezTo>
                    <a:cubicBezTo>
                      <a:pt x="27" y="94"/>
                      <a:pt x="8" y="75"/>
                      <a:pt x="8" y="51"/>
                    </a:cubicBezTo>
                    <a:cubicBezTo>
                      <a:pt x="8" y="27"/>
                      <a:pt x="27" y="8"/>
                      <a:pt x="51" y="8"/>
                    </a:cubicBezTo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1799"/>
              <p:cNvSpPr/>
              <p:nvPr/>
            </p:nvSpPr>
            <p:spPr bwMode="auto">
              <a:xfrm>
                <a:off x="9994634" y="3452200"/>
                <a:ext cx="185738" cy="83764"/>
              </a:xfrm>
              <a:custGeom>
                <a:avLst/>
                <a:gdLst>
                  <a:gd name="T0" fmla="*/ 736 w 51"/>
                  <a:gd name="T1" fmla="*/ 544 h 23"/>
                  <a:gd name="T2" fmla="*/ 0 w 51"/>
                  <a:gd name="T3" fmla="*/ 384 h 23"/>
                  <a:gd name="T4" fmla="*/ 736 w 51"/>
                  <a:gd name="T5" fmla="*/ 736 h 23"/>
                  <a:gd name="T6" fmla="*/ 1632 w 51"/>
                  <a:gd name="T7" fmla="*/ 0 h 23"/>
                  <a:gd name="T8" fmla="*/ 736 w 51"/>
                  <a:gd name="T9" fmla="*/ 544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23">
                    <a:moveTo>
                      <a:pt x="23" y="17"/>
                    </a:moveTo>
                    <a:cubicBezTo>
                      <a:pt x="13" y="17"/>
                      <a:pt x="5" y="15"/>
                      <a:pt x="0" y="12"/>
                    </a:cubicBezTo>
                    <a:cubicBezTo>
                      <a:pt x="5" y="19"/>
                      <a:pt x="11" y="23"/>
                      <a:pt x="23" y="23"/>
                    </a:cubicBezTo>
                    <a:cubicBezTo>
                      <a:pt x="37" y="23"/>
                      <a:pt x="48" y="12"/>
                      <a:pt x="51" y="0"/>
                    </a:cubicBezTo>
                    <a:cubicBezTo>
                      <a:pt x="44" y="9"/>
                      <a:pt x="34" y="17"/>
                      <a:pt x="23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Oval 1800"/>
              <p:cNvSpPr>
                <a:spLocks noChangeArrowheads="1"/>
              </p:cNvSpPr>
              <p:nvPr/>
            </p:nvSpPr>
            <p:spPr bwMode="auto">
              <a:xfrm>
                <a:off x="9990992" y="3379362"/>
                <a:ext cx="58271" cy="582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2" name="Freeform 1810"/>
              <p:cNvSpPr/>
              <p:nvPr/>
            </p:nvSpPr>
            <p:spPr bwMode="auto">
              <a:xfrm>
                <a:off x="10092965" y="3393930"/>
                <a:ext cx="87406" cy="29135"/>
              </a:xfrm>
              <a:custGeom>
                <a:avLst/>
                <a:gdLst>
                  <a:gd name="T0" fmla="*/ 768 w 24"/>
                  <a:gd name="T1" fmla="*/ 224 h 8"/>
                  <a:gd name="T2" fmla="*/ 320 w 24"/>
                  <a:gd name="T3" fmla="*/ 256 h 8"/>
                  <a:gd name="T4" fmla="*/ 0 w 24"/>
                  <a:gd name="T5" fmla="*/ 192 h 8"/>
                  <a:gd name="T6" fmla="*/ 384 w 24"/>
                  <a:gd name="T7" fmla="*/ 0 h 8"/>
                  <a:gd name="T8" fmla="*/ 768 w 24"/>
                  <a:gd name="T9" fmla="*/ 224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8">
                    <a:moveTo>
                      <a:pt x="24" y="7"/>
                    </a:moveTo>
                    <a:cubicBezTo>
                      <a:pt x="24" y="8"/>
                      <a:pt x="15" y="8"/>
                      <a:pt x="10" y="8"/>
                    </a:cubicBezTo>
                    <a:cubicBezTo>
                      <a:pt x="4" y="8"/>
                      <a:pt x="0" y="8"/>
                      <a:pt x="0" y="6"/>
                    </a:cubicBezTo>
                    <a:cubicBezTo>
                      <a:pt x="0" y="4"/>
                      <a:pt x="7" y="0"/>
                      <a:pt x="12" y="0"/>
                    </a:cubicBezTo>
                    <a:cubicBezTo>
                      <a:pt x="17" y="0"/>
                      <a:pt x="24" y="5"/>
                      <a:pt x="24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68" name="矩形 167"/>
          <p:cNvSpPr/>
          <p:nvPr/>
        </p:nvSpPr>
        <p:spPr>
          <a:xfrm>
            <a:off x="5502250" y="2549099"/>
            <a:ext cx="1232037" cy="342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 网站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开发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8705236" y="2577818"/>
            <a:ext cx="1278921" cy="342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网站试运营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10238616" y="4166588"/>
            <a:ext cx="1057219" cy="342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正式验收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3841151" y="4166588"/>
            <a:ext cx="1102659" cy="342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版面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设计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5988610" y="2174013"/>
            <a:ext cx="70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25day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9229777" y="2209960"/>
            <a:ext cx="754380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en-US" altLang="zh-CN" dirty="0" smtClean="0">
                <a:latin typeface="造字工房悦黑体验版细体" pitchFamily="50" charset="-122"/>
                <a:ea typeface="造字工房悦黑体验版细体" pitchFamily="50" charset="-122"/>
              </a:rPr>
              <a:t>day</a:t>
            </a:r>
            <a:endParaRPr lang="zh-CN" altLang="en-US" dirty="0"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4293821" y="3786433"/>
            <a:ext cx="599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5day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7552179" y="3787401"/>
            <a:ext cx="754380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en-US" altLang="zh-CN" dirty="0" smtClean="0">
                <a:latin typeface="造字工房悦黑体验版细体" pitchFamily="50" charset="-122"/>
                <a:ea typeface="造字工房悦黑体验版细体" pitchFamily="50" charset="-122"/>
              </a:rPr>
              <a:t>day</a:t>
            </a:r>
            <a:endParaRPr lang="zh-CN" altLang="en-US" dirty="0"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10590787" y="3786174"/>
            <a:ext cx="70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30day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2802445" y="2174013"/>
            <a:ext cx="70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10day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2" name="图片 11" descr="01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9805" y="3204995"/>
            <a:ext cx="508000" cy="508000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2573766" y="3128246"/>
            <a:ext cx="617218" cy="617218"/>
            <a:chOff x="6893738" y="3107568"/>
            <a:chExt cx="617218" cy="617218"/>
          </a:xfrm>
        </p:grpSpPr>
        <p:sp>
          <p:nvSpPr>
            <p:cNvPr id="63" name="椭圆 62"/>
            <p:cNvSpPr/>
            <p:nvPr/>
          </p:nvSpPr>
          <p:spPr>
            <a:xfrm>
              <a:off x="6893738" y="3107568"/>
              <a:ext cx="617218" cy="6172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7026592" y="3232194"/>
              <a:ext cx="371475" cy="371475"/>
              <a:chOff x="7016609" y="3243261"/>
              <a:chExt cx="371475" cy="371475"/>
            </a:xfrm>
          </p:grpSpPr>
          <p:sp>
            <p:nvSpPr>
              <p:cNvPr id="65" name="Freeform 1763"/>
              <p:cNvSpPr>
                <a:spLocks noEditPoints="1"/>
              </p:cNvSpPr>
              <p:nvPr/>
            </p:nvSpPr>
            <p:spPr bwMode="auto">
              <a:xfrm>
                <a:off x="7016609" y="3243261"/>
                <a:ext cx="371475" cy="371475"/>
              </a:xfrm>
              <a:custGeom>
                <a:avLst/>
                <a:gdLst>
                  <a:gd name="T0" fmla="*/ 1632 w 102"/>
                  <a:gd name="T1" fmla="*/ 256 h 102"/>
                  <a:gd name="T2" fmla="*/ 3008 w 102"/>
                  <a:gd name="T3" fmla="*/ 1632 h 102"/>
                  <a:gd name="T4" fmla="*/ 1632 w 102"/>
                  <a:gd name="T5" fmla="*/ 3008 h 102"/>
                  <a:gd name="T6" fmla="*/ 256 w 102"/>
                  <a:gd name="T7" fmla="*/ 1632 h 102"/>
                  <a:gd name="T8" fmla="*/ 1632 w 102"/>
                  <a:gd name="T9" fmla="*/ 256 h 102"/>
                  <a:gd name="T10" fmla="*/ 1632 w 102"/>
                  <a:gd name="T11" fmla="*/ 0 h 102"/>
                  <a:gd name="T12" fmla="*/ 0 w 102"/>
                  <a:gd name="T13" fmla="*/ 1632 h 102"/>
                  <a:gd name="T14" fmla="*/ 1632 w 102"/>
                  <a:gd name="T15" fmla="*/ 3264 h 102"/>
                  <a:gd name="T16" fmla="*/ 3264 w 102"/>
                  <a:gd name="T17" fmla="*/ 1632 h 102"/>
                  <a:gd name="T18" fmla="*/ 1632 w 102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102">
                    <a:moveTo>
                      <a:pt x="51" y="8"/>
                    </a:moveTo>
                    <a:cubicBezTo>
                      <a:pt x="75" y="8"/>
                      <a:pt x="94" y="27"/>
                      <a:pt x="94" y="51"/>
                    </a:cubicBezTo>
                    <a:cubicBezTo>
                      <a:pt x="94" y="75"/>
                      <a:pt x="75" y="94"/>
                      <a:pt x="51" y="94"/>
                    </a:cubicBezTo>
                    <a:cubicBezTo>
                      <a:pt x="27" y="94"/>
                      <a:pt x="8" y="75"/>
                      <a:pt x="8" y="51"/>
                    </a:cubicBezTo>
                    <a:cubicBezTo>
                      <a:pt x="8" y="27"/>
                      <a:pt x="27" y="8"/>
                      <a:pt x="51" y="8"/>
                    </a:cubicBezTo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1764"/>
              <p:cNvSpPr/>
              <p:nvPr/>
            </p:nvSpPr>
            <p:spPr bwMode="auto">
              <a:xfrm>
                <a:off x="7096731" y="3472701"/>
                <a:ext cx="211231" cy="54629"/>
              </a:xfrm>
              <a:custGeom>
                <a:avLst/>
                <a:gdLst>
                  <a:gd name="T0" fmla="*/ 928 w 58"/>
                  <a:gd name="T1" fmla="*/ 320 h 15"/>
                  <a:gd name="T2" fmla="*/ 0 w 58"/>
                  <a:gd name="T3" fmla="*/ 0 h 15"/>
                  <a:gd name="T4" fmla="*/ 928 w 58"/>
                  <a:gd name="T5" fmla="*/ 480 h 15"/>
                  <a:gd name="T6" fmla="*/ 1856 w 58"/>
                  <a:gd name="T7" fmla="*/ 0 h 15"/>
                  <a:gd name="T8" fmla="*/ 928 w 58"/>
                  <a:gd name="T9" fmla="*/ 32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15">
                    <a:moveTo>
                      <a:pt x="29" y="10"/>
                    </a:moveTo>
                    <a:cubicBezTo>
                      <a:pt x="18" y="10"/>
                      <a:pt x="8" y="6"/>
                      <a:pt x="0" y="0"/>
                    </a:cubicBezTo>
                    <a:cubicBezTo>
                      <a:pt x="6" y="9"/>
                      <a:pt x="17" y="15"/>
                      <a:pt x="29" y="15"/>
                    </a:cubicBezTo>
                    <a:cubicBezTo>
                      <a:pt x="41" y="15"/>
                      <a:pt x="52" y="9"/>
                      <a:pt x="58" y="0"/>
                    </a:cubicBezTo>
                    <a:cubicBezTo>
                      <a:pt x="50" y="6"/>
                      <a:pt x="40" y="10"/>
                      <a:pt x="29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Oval 1765"/>
              <p:cNvSpPr>
                <a:spLocks noChangeArrowheads="1"/>
              </p:cNvSpPr>
              <p:nvPr/>
            </p:nvSpPr>
            <p:spPr bwMode="auto">
              <a:xfrm>
                <a:off x="7114941" y="3370728"/>
                <a:ext cx="58271" cy="582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" name="Oval 1767"/>
              <p:cNvSpPr>
                <a:spLocks noChangeArrowheads="1"/>
              </p:cNvSpPr>
              <p:nvPr/>
            </p:nvSpPr>
            <p:spPr bwMode="auto">
              <a:xfrm>
                <a:off x="7231482" y="3370728"/>
                <a:ext cx="58271" cy="582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10458616" y="3050300"/>
            <a:ext cx="617218" cy="617218"/>
            <a:chOff x="6893738" y="3107568"/>
            <a:chExt cx="617218" cy="617218"/>
          </a:xfrm>
        </p:grpSpPr>
        <p:sp>
          <p:nvSpPr>
            <p:cNvPr id="70" name="椭圆 69"/>
            <p:cNvSpPr/>
            <p:nvPr/>
          </p:nvSpPr>
          <p:spPr>
            <a:xfrm>
              <a:off x="6893738" y="3107568"/>
              <a:ext cx="617218" cy="6172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7026592" y="3232194"/>
              <a:ext cx="371475" cy="371475"/>
              <a:chOff x="7016609" y="3243261"/>
              <a:chExt cx="371475" cy="371475"/>
            </a:xfrm>
          </p:grpSpPr>
          <p:sp>
            <p:nvSpPr>
              <p:cNvPr id="72" name="Freeform 1763"/>
              <p:cNvSpPr>
                <a:spLocks noEditPoints="1"/>
              </p:cNvSpPr>
              <p:nvPr/>
            </p:nvSpPr>
            <p:spPr bwMode="auto">
              <a:xfrm>
                <a:off x="7016609" y="3243261"/>
                <a:ext cx="371475" cy="371475"/>
              </a:xfrm>
              <a:custGeom>
                <a:avLst/>
                <a:gdLst>
                  <a:gd name="T0" fmla="*/ 1632 w 102"/>
                  <a:gd name="T1" fmla="*/ 256 h 102"/>
                  <a:gd name="T2" fmla="*/ 3008 w 102"/>
                  <a:gd name="T3" fmla="*/ 1632 h 102"/>
                  <a:gd name="T4" fmla="*/ 1632 w 102"/>
                  <a:gd name="T5" fmla="*/ 3008 h 102"/>
                  <a:gd name="T6" fmla="*/ 256 w 102"/>
                  <a:gd name="T7" fmla="*/ 1632 h 102"/>
                  <a:gd name="T8" fmla="*/ 1632 w 102"/>
                  <a:gd name="T9" fmla="*/ 256 h 102"/>
                  <a:gd name="T10" fmla="*/ 1632 w 102"/>
                  <a:gd name="T11" fmla="*/ 0 h 102"/>
                  <a:gd name="T12" fmla="*/ 0 w 102"/>
                  <a:gd name="T13" fmla="*/ 1632 h 102"/>
                  <a:gd name="T14" fmla="*/ 1632 w 102"/>
                  <a:gd name="T15" fmla="*/ 3264 h 102"/>
                  <a:gd name="T16" fmla="*/ 3264 w 102"/>
                  <a:gd name="T17" fmla="*/ 1632 h 102"/>
                  <a:gd name="T18" fmla="*/ 1632 w 102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102">
                    <a:moveTo>
                      <a:pt x="51" y="8"/>
                    </a:moveTo>
                    <a:cubicBezTo>
                      <a:pt x="75" y="8"/>
                      <a:pt x="94" y="27"/>
                      <a:pt x="94" y="51"/>
                    </a:cubicBezTo>
                    <a:cubicBezTo>
                      <a:pt x="94" y="75"/>
                      <a:pt x="75" y="94"/>
                      <a:pt x="51" y="94"/>
                    </a:cubicBezTo>
                    <a:cubicBezTo>
                      <a:pt x="27" y="94"/>
                      <a:pt x="8" y="75"/>
                      <a:pt x="8" y="51"/>
                    </a:cubicBezTo>
                    <a:cubicBezTo>
                      <a:pt x="8" y="27"/>
                      <a:pt x="27" y="8"/>
                      <a:pt x="51" y="8"/>
                    </a:cubicBezTo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1764"/>
              <p:cNvSpPr/>
              <p:nvPr/>
            </p:nvSpPr>
            <p:spPr bwMode="auto">
              <a:xfrm>
                <a:off x="7096731" y="3472701"/>
                <a:ext cx="211231" cy="54629"/>
              </a:xfrm>
              <a:custGeom>
                <a:avLst/>
                <a:gdLst>
                  <a:gd name="T0" fmla="*/ 928 w 58"/>
                  <a:gd name="T1" fmla="*/ 320 h 15"/>
                  <a:gd name="T2" fmla="*/ 0 w 58"/>
                  <a:gd name="T3" fmla="*/ 0 h 15"/>
                  <a:gd name="T4" fmla="*/ 928 w 58"/>
                  <a:gd name="T5" fmla="*/ 480 h 15"/>
                  <a:gd name="T6" fmla="*/ 1856 w 58"/>
                  <a:gd name="T7" fmla="*/ 0 h 15"/>
                  <a:gd name="T8" fmla="*/ 928 w 58"/>
                  <a:gd name="T9" fmla="*/ 32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15">
                    <a:moveTo>
                      <a:pt x="29" y="10"/>
                    </a:moveTo>
                    <a:cubicBezTo>
                      <a:pt x="18" y="10"/>
                      <a:pt x="8" y="6"/>
                      <a:pt x="0" y="0"/>
                    </a:cubicBezTo>
                    <a:cubicBezTo>
                      <a:pt x="6" y="9"/>
                      <a:pt x="17" y="15"/>
                      <a:pt x="29" y="15"/>
                    </a:cubicBezTo>
                    <a:cubicBezTo>
                      <a:pt x="41" y="15"/>
                      <a:pt x="52" y="9"/>
                      <a:pt x="58" y="0"/>
                    </a:cubicBezTo>
                    <a:cubicBezTo>
                      <a:pt x="50" y="6"/>
                      <a:pt x="40" y="10"/>
                      <a:pt x="29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Oval 1765"/>
              <p:cNvSpPr>
                <a:spLocks noChangeArrowheads="1"/>
              </p:cNvSpPr>
              <p:nvPr/>
            </p:nvSpPr>
            <p:spPr bwMode="auto">
              <a:xfrm>
                <a:off x="7114941" y="3370728"/>
                <a:ext cx="58271" cy="582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" name="Oval 1767"/>
              <p:cNvSpPr>
                <a:spLocks noChangeArrowheads="1"/>
              </p:cNvSpPr>
              <p:nvPr/>
            </p:nvSpPr>
            <p:spPr bwMode="auto">
              <a:xfrm>
                <a:off x="7231482" y="3370728"/>
                <a:ext cx="58271" cy="582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790126" y="2654804"/>
            <a:ext cx="582930" cy="146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786554" y="3357729"/>
            <a:ext cx="1054510" cy="5400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功能及兼容性测试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17300" y="3362601"/>
            <a:ext cx="1166566" cy="3257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598627" y="3307993"/>
            <a:ext cx="1260253" cy="5400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94305" y="2091055"/>
            <a:ext cx="1166495" cy="1166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130165" y="2059940"/>
            <a:ext cx="1166495" cy="1166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675245" y="2073910"/>
            <a:ext cx="1166495" cy="1166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980792" y="3357729"/>
            <a:ext cx="1441524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搜索引擎登录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45470" y="3313022"/>
            <a:ext cx="1166566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上线</a:t>
            </a:r>
            <a:r>
              <a:rPr lang="zh-CN" altLang="en-US" sz="1600" dirty="0" smtClean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培训</a:t>
            </a:r>
            <a:endParaRPr lang="en-US" altLang="zh-CN" sz="1600" dirty="0" smtClean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托管维护</a:t>
            </a:r>
            <a:endParaRPr lang="zh-CN" altLang="en-US" sz="16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58470" y="116032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网站交付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212919" y="2581489"/>
            <a:ext cx="582930" cy="146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858470" y="4275539"/>
            <a:ext cx="8630236" cy="1051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网站交付包括测试、发布、维护三部分工作。测试工作要求网站程序中各项功能测试无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bug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，网页前端效果兼容主流的各种版本浏览器；发布工作包括网站公关广告活动，搜索引擎登记；维护工作包括网站上线培训、服务器托管维护、数据库性能维护等。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 descr="002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976870" y="2446655"/>
            <a:ext cx="563245" cy="563245"/>
          </a:xfrm>
          <a:prstGeom prst="rect">
            <a:avLst/>
          </a:prstGeom>
        </p:spPr>
      </p:pic>
      <p:pic>
        <p:nvPicPr>
          <p:cNvPr id="7" name="图片 6" descr="03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4345" y="2465070"/>
            <a:ext cx="525780" cy="525780"/>
          </a:xfrm>
          <a:prstGeom prst="rect">
            <a:avLst/>
          </a:prstGeom>
        </p:spPr>
      </p:pic>
      <p:pic>
        <p:nvPicPr>
          <p:cNvPr id="14" name="图片 13" descr="40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6230" y="2326005"/>
            <a:ext cx="635000" cy="635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64" y="0"/>
            <a:ext cx="3429289" cy="256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 rot="5400000">
            <a:off x="7969825" y="1211035"/>
            <a:ext cx="2556766" cy="3429289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08112" y="1926994"/>
            <a:ext cx="3093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/01/ </a:t>
            </a:r>
            <a:endParaRPr lang="en-US" altLang="zh-CN" sz="40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40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湖北新型</a:t>
            </a:r>
            <a:endParaRPr lang="zh-CN" altLang="en-US" sz="40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40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高端智库</a:t>
            </a:r>
            <a:endParaRPr lang="zh-CN" altLang="en-US" sz="40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8419"/>
            <a:ext cx="7533564" cy="260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42" y="3369099"/>
            <a:ext cx="4041968" cy="261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 rot="5400000">
            <a:off x="3527171" y="943735"/>
            <a:ext cx="4675468" cy="2793010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726176" y="1270648"/>
            <a:ext cx="2277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THANK</a:t>
            </a:r>
            <a:endParaRPr lang="en-US" altLang="zh-CN" sz="40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YOU</a:t>
            </a:r>
            <a:endParaRPr lang="en-US" altLang="zh-CN" sz="40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6796201" y="3011416"/>
            <a:ext cx="465210" cy="45719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>
            <a:off x="7261410" y="3011416"/>
            <a:ext cx="4930589" cy="166871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 rot="16200000">
            <a:off x="3768890" y="1075794"/>
            <a:ext cx="2218568" cy="66978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96123" y="3326390"/>
            <a:ext cx="2716237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charset="0"/>
                <a:ea typeface="仿宋_GB2312" panose="02010609030101010101" charset="-122"/>
              </a:rPr>
              <a:t>HUADI  COMPUTER</a:t>
            </a:r>
            <a:endParaRPr lang="en-US" altLang="zh-CN" sz="2000" dirty="0">
              <a:solidFill>
                <a:schemeClr val="tx1"/>
              </a:solidFill>
              <a:latin typeface="Calibri" panose="020F0502020204030204" charset="0"/>
              <a:ea typeface="仿宋_GB2312" panose="02010609030101010101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charset="0"/>
                <a:ea typeface="仿宋_GB2312" panose="02010609030101010101" charset="-122"/>
              </a:rPr>
              <a:t>2017.5.3.</a:t>
            </a:r>
            <a:endParaRPr lang="en-US" altLang="zh-CN" sz="2000" dirty="0">
              <a:solidFill>
                <a:schemeClr val="tx1"/>
              </a:solidFill>
              <a:latin typeface="Calibri" panose="020F0502020204030204" charset="0"/>
              <a:ea typeface="仿宋_GB2312" panose="02010609030101010101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371553" y="1938077"/>
            <a:ext cx="197069" cy="182087"/>
            <a:chOff x="3605516" y="4917955"/>
            <a:chExt cx="439838" cy="406400"/>
          </a:xfrm>
        </p:grpSpPr>
        <p:sp>
          <p:nvSpPr>
            <p:cNvPr id="16" name="矩形 15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71554" y="2477191"/>
            <a:ext cx="197069" cy="182087"/>
            <a:chOff x="3605516" y="4917955"/>
            <a:chExt cx="439838" cy="406400"/>
          </a:xfrm>
        </p:grpSpPr>
        <p:sp>
          <p:nvSpPr>
            <p:cNvPr id="26" name="矩形 25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星形: 四角 2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600112" y="2303661"/>
            <a:ext cx="6033021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重点建设一批具有较大影响和国际影响力的高端智库，</a:t>
            </a:r>
            <a:r>
              <a:rPr lang="zh-CN" altLang="en-US" b="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重视专业化智库建设。 </a:t>
            </a:r>
            <a:endParaRPr lang="zh-CN" altLang="en-US" b="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2338" y="483080"/>
            <a:ext cx="8006080" cy="51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习近平：智力资源是一个国家、民族最宝贵的资源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3" name="Picture 2" descr="http://jiangsu.china.com.cn/uploadfile/2015/1126/1448493016753714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3" y="1248201"/>
            <a:ext cx="338455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568623" y="1264987"/>
            <a:ext cx="50596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改革发展任务越是艰巨繁重，越</a:t>
            </a:r>
            <a:r>
              <a:rPr lang="zh-CN" altLang="en-US" sz="16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需要强大的智力支持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68623" y="1844604"/>
            <a:ext cx="6096000" cy="3352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我们进行治国理政，</a:t>
            </a:r>
            <a:r>
              <a:rPr lang="zh-CN" altLang="en-US" sz="16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必须善于集中各方面智慧、凝聚最广泛力量。</a:t>
            </a:r>
            <a:endParaRPr lang="en-US" altLang="zh-CN" sz="160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371554" y="1450495"/>
            <a:ext cx="197069" cy="182087"/>
            <a:chOff x="3605516" y="4917955"/>
            <a:chExt cx="439838" cy="406400"/>
          </a:xfrm>
        </p:grpSpPr>
        <p:sp>
          <p:nvSpPr>
            <p:cNvPr id="35" name="矩形 34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121229" y="3969900"/>
            <a:ext cx="9511903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中国特色新型智库是以战略问题和公共政策为主要研究对象，以服务党和政府科学民主依法决策为宗旨的非营利性研究咨询机构。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buFontTx/>
              <a:buNone/>
              <a:defRPr/>
            </a:pPr>
            <a:r>
              <a:rPr lang="en-US" altLang="zh-CN" i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                                </a:t>
            </a:r>
            <a:r>
              <a:rPr lang="en-US" altLang="zh-CN" i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——《</a:t>
            </a:r>
            <a:r>
              <a:rPr lang="en-US" altLang="zh-CN" i="1" dirty="0" err="1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关于加强中国特色新型智库建设的意见</a:t>
            </a:r>
            <a:r>
              <a:rPr lang="en-US" altLang="zh-CN" i="1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》</a:t>
            </a:r>
            <a:endParaRPr lang="en-US" altLang="zh-CN" i="1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21228" y="5261207"/>
            <a:ext cx="9176658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Arial" panose="020B0604020202020204" pitchFamily="34" charset="0"/>
              </a:rPr>
              <a:t>实施哲学社会科学创新工程，建设中国特色新型智库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  <a:sym typeface="Arial" panose="020B0604020202020204" pitchFamily="34" charset="0"/>
              </a:rPr>
              <a:t>。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  <a:sym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endParaRPr lang="zh-CN" altLang="en-US" dirty="0">
              <a:solidFill>
                <a:srgbClr val="FF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buFontTx/>
              <a:buNone/>
              <a:defRPr/>
            </a:pPr>
            <a:r>
              <a:rPr lang="en-US" altLang="zh-CN" i="1" dirty="0">
                <a:solidFill>
                  <a:srgbClr val="FF0000"/>
                </a:solidFill>
                <a:latin typeface="+mn-ea"/>
                <a:sym typeface="Arial" panose="020B0604020202020204" pitchFamily="34" charset="0"/>
              </a:rPr>
              <a:t>                                    </a:t>
            </a:r>
            <a:r>
              <a:rPr lang="en-US" altLang="zh-CN" i="1" dirty="0" smtClean="0">
                <a:solidFill>
                  <a:srgbClr val="FF0000"/>
                </a:solidFill>
                <a:latin typeface="+mn-ea"/>
                <a:sym typeface="Arial" panose="020B0604020202020204" pitchFamily="34" charset="0"/>
              </a:rPr>
              <a:t>                               </a:t>
            </a:r>
            <a:r>
              <a:rPr lang="en-US" altLang="zh-CN" i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Arial" panose="020B0604020202020204" pitchFamily="34" charset="0"/>
              </a:rPr>
              <a:t>——</a:t>
            </a:r>
            <a:r>
              <a:rPr lang="zh-CN" altLang="en-US" i="1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《国家十三五发展规划》</a:t>
            </a:r>
            <a:endParaRPr lang="zh-CN" altLang="en-US" i="1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 rot="5400000">
            <a:off x="1348454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73034" y="4147975"/>
            <a:ext cx="197069" cy="182087"/>
            <a:chOff x="3605516" y="4917955"/>
            <a:chExt cx="439838" cy="406400"/>
          </a:xfrm>
        </p:grpSpPr>
        <p:sp>
          <p:nvSpPr>
            <p:cNvPr id="7" name="矩形 6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4939" y="5354475"/>
            <a:ext cx="197069" cy="182087"/>
            <a:chOff x="3605516" y="4917955"/>
            <a:chExt cx="439838" cy="406400"/>
          </a:xfrm>
        </p:grpSpPr>
        <p:sp>
          <p:nvSpPr>
            <p:cNvPr id="11" name="矩形 10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59120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16280" y="1046103"/>
            <a:ext cx="4572000" cy="88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国家新型高端智库</a:t>
            </a:r>
            <a:r>
              <a:rPr lang="zh-CN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建设背景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r"/>
            <a:endParaRPr lang="zh-CN" altLang="en-US" sz="2400" b="1" dirty="0"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2833" y="2054327"/>
            <a:ext cx="529993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defRPr/>
            </a:pP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2015</a:t>
            </a:r>
            <a:r>
              <a:rPr lang="zh-CN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年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月，中办、国办印发《关于加强中国特色新型智库建设的意见》，从推动科学民主依法决策、推进国家治理体系和治理能力现代化、增强国家软实力的战略高度，强调了中国特色新型智库建设的重大意义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fontAlgn="auto">
              <a:lnSpc>
                <a:spcPct val="150000"/>
              </a:lnSpc>
              <a:defRPr/>
            </a:pPr>
            <a:r>
              <a:rPr lang="zh-CN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《意见》</a:t>
            </a:r>
            <a:r>
              <a:rPr lang="zh-CN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指出，要统筹推进党政部门、社科院、行政学院、高校、</a:t>
            </a:r>
            <a:r>
              <a:rPr lang="zh-CN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党校、</a:t>
            </a:r>
            <a:r>
              <a:rPr lang="zh-CN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军队、科研院所和企业、社会智库协调发展，形成定位明晰、特色鲜明、规模适度、布局合理的中国特色新型智库体系。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15483" y="2255529"/>
            <a:ext cx="197069" cy="182087"/>
            <a:chOff x="3605516" y="4917955"/>
            <a:chExt cx="439838" cy="406400"/>
          </a:xfrm>
        </p:grpSpPr>
        <p:sp>
          <p:nvSpPr>
            <p:cNvPr id="37" name="矩形 36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87248" y="4286928"/>
            <a:ext cx="197069" cy="182087"/>
            <a:chOff x="3605516" y="4917955"/>
            <a:chExt cx="439838" cy="406400"/>
          </a:xfrm>
        </p:grpSpPr>
        <p:sp>
          <p:nvSpPr>
            <p:cNvPr id="40" name="矩形 39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69" y="2709832"/>
            <a:ext cx="47529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22984" y="1184314"/>
            <a:ext cx="4887923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湖北新型高端智库建设要求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1307465" y="2226310"/>
            <a:ext cx="4775200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湖北省委、省政府高度重视新型智库建设，省委《关于深入贯彻党的十八届三中全会精神全面深化改革的意见》提出，“加强新型智库建设，建立健全决策咨询制度”。</a:t>
            </a:r>
            <a:endParaRPr lang="zh-CN" altLang="en-US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省委十届七次全会提出：“繁荣哲学社会科学，建设一批服务于改革发展的新型智库”。</a:t>
            </a:r>
            <a:endParaRPr lang="zh-CN" altLang="en-US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63" y="2828165"/>
            <a:ext cx="47529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903163" y="2423169"/>
            <a:ext cx="197069" cy="182087"/>
            <a:chOff x="3605516" y="4917955"/>
            <a:chExt cx="439838" cy="406400"/>
          </a:xfrm>
        </p:grpSpPr>
        <p:sp>
          <p:nvSpPr>
            <p:cNvPr id="37" name="矩形 36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8403" y="4480569"/>
            <a:ext cx="197069" cy="182087"/>
            <a:chOff x="3605516" y="4917955"/>
            <a:chExt cx="439838" cy="406400"/>
          </a:xfrm>
        </p:grpSpPr>
        <p:sp>
          <p:nvSpPr>
            <p:cNvPr id="3" name="矩形 2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64237" y="1449763"/>
            <a:ext cx="4887923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湖北智库网建设指导思想</a:t>
            </a:r>
            <a:endParaRPr lang="zh-CN" altLang="en-US" sz="28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7228" y="2687941"/>
            <a:ext cx="4944932" cy="256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坚持高端、管用、安全、可控、技强、服优的原则。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zh-CN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逐步拓展实现政策发布、信息传播、形象宣传、组织课题研究、提供决策咨询、成果展示交流、组织大数据分析、高速生产决策咨询产品等商业化运营服务功能。</a:t>
            </a:r>
            <a:endParaRPr lang="zh-CN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19871" y="2881648"/>
            <a:ext cx="197069" cy="182087"/>
            <a:chOff x="3605516" y="4917955"/>
            <a:chExt cx="439838" cy="406400"/>
          </a:xfrm>
        </p:grpSpPr>
        <p:sp>
          <p:nvSpPr>
            <p:cNvPr id="37" name="矩形 36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578" y="2881648"/>
            <a:ext cx="47529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626856" y="3715403"/>
            <a:ext cx="197069" cy="182087"/>
            <a:chOff x="3605516" y="4917955"/>
            <a:chExt cx="439838" cy="406400"/>
          </a:xfrm>
        </p:grpSpPr>
        <p:sp>
          <p:nvSpPr>
            <p:cNvPr id="6" name="矩形 5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星形: 四角 1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tone\Desktop\桥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3" y="0"/>
            <a:ext cx="329878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 rot="5400000">
            <a:off x="1683332" y="1191860"/>
            <a:ext cx="2556766" cy="329878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7941" y="1964089"/>
            <a:ext cx="3093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/02/</a:t>
            </a:r>
            <a:endParaRPr lang="en-US" altLang="zh-CN" sz="40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40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湖北智库</a:t>
            </a:r>
            <a:endParaRPr lang="zh-CN" altLang="en-US" sz="40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40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门户网站</a:t>
            </a:r>
            <a:endParaRPr lang="zh-CN" altLang="en-US" sz="40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026" name="Picture 2" descr="C:\Users\stone\Desktop\长江大桥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08" y="3883512"/>
            <a:ext cx="7580892" cy="264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9711641" y="4386325"/>
            <a:ext cx="199662" cy="4761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348452" y="-746567"/>
            <a:ext cx="439838" cy="193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04599" y="1690439"/>
            <a:ext cx="488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主要职能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1451" y="231860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服务领导的信息工作平台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1451" y="305116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新型智库运行管理的入口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4626" y="269883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辅助决策的研究咨询机构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01450" y="3395192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智库联盟信息沟通的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桥梁 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01451" y="373009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智库品牌形象宣传的窗口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01451" y="409942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智库学术研讨交流的阵地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01450" y="441930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智库成果展示交流的场所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35823" y="2423203"/>
            <a:ext cx="197069" cy="182087"/>
            <a:chOff x="3605516" y="4917955"/>
            <a:chExt cx="439838" cy="406400"/>
          </a:xfrm>
        </p:grpSpPr>
        <p:sp>
          <p:nvSpPr>
            <p:cNvPr id="17" name="矩形 16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星形: 四角 2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40791" y="2744481"/>
            <a:ext cx="197069" cy="182087"/>
            <a:chOff x="3605516" y="4917955"/>
            <a:chExt cx="439838" cy="406400"/>
          </a:xfrm>
        </p:grpSpPr>
        <p:sp>
          <p:nvSpPr>
            <p:cNvPr id="20" name="矩形 19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星形: 四角 2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27874" y="3144203"/>
            <a:ext cx="197069" cy="182087"/>
            <a:chOff x="3605516" y="4917955"/>
            <a:chExt cx="439838" cy="406400"/>
          </a:xfrm>
        </p:grpSpPr>
        <p:sp>
          <p:nvSpPr>
            <p:cNvPr id="23" name="矩形 22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星形: 四角 2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26131" y="3518701"/>
            <a:ext cx="197069" cy="182087"/>
            <a:chOff x="3605516" y="4917955"/>
            <a:chExt cx="439838" cy="406400"/>
          </a:xfrm>
        </p:grpSpPr>
        <p:sp>
          <p:nvSpPr>
            <p:cNvPr id="26" name="矩形 25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星形: 四角 2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440580" y="3847040"/>
            <a:ext cx="197069" cy="182087"/>
            <a:chOff x="3605516" y="4917955"/>
            <a:chExt cx="439838" cy="406400"/>
          </a:xfrm>
        </p:grpSpPr>
        <p:sp>
          <p:nvSpPr>
            <p:cNvPr id="29" name="矩形 28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星形: 四角 2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56109" y="4193049"/>
            <a:ext cx="197069" cy="182087"/>
            <a:chOff x="3605516" y="4917955"/>
            <a:chExt cx="439838" cy="406400"/>
          </a:xfrm>
        </p:grpSpPr>
        <p:sp>
          <p:nvSpPr>
            <p:cNvPr id="32" name="矩形 31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星形: 四角 2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445599" y="4539799"/>
            <a:ext cx="197069" cy="182087"/>
            <a:chOff x="3605516" y="4917955"/>
            <a:chExt cx="439838" cy="406400"/>
          </a:xfrm>
        </p:grpSpPr>
        <p:sp>
          <p:nvSpPr>
            <p:cNvPr id="38" name="矩形 37"/>
            <p:cNvSpPr/>
            <p:nvPr/>
          </p:nvSpPr>
          <p:spPr>
            <a:xfrm>
              <a:off x="3605516" y="4917955"/>
              <a:ext cx="439838" cy="40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星形: 四角 26"/>
            <p:cNvSpPr/>
            <p:nvPr/>
          </p:nvSpPr>
          <p:spPr>
            <a:xfrm>
              <a:off x="3668534" y="4964254"/>
              <a:ext cx="313802" cy="3138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242196" y="848263"/>
            <a:ext cx="1853226" cy="4914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网站概要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050" name="Picture 2" descr="C:\Users\stone\Desktop\长江大桥7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22" y="2121861"/>
            <a:ext cx="4829580" cy="279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2458</Words>
  <Application>WPS 演示</Application>
  <PresentationFormat>自定义</PresentationFormat>
  <Paragraphs>330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宋体</vt:lpstr>
      <vt:lpstr>Wingdings</vt:lpstr>
      <vt:lpstr>造字工房悦黑体验版细体</vt:lpstr>
      <vt:lpstr>华文宋体</vt:lpstr>
      <vt:lpstr>等线</vt:lpstr>
      <vt:lpstr>Latha</vt:lpstr>
      <vt:lpstr>微软雅黑</vt:lpstr>
      <vt:lpstr>黑体</vt:lpstr>
      <vt:lpstr>等线 Light</vt:lpstr>
      <vt:lpstr>等线 Light</vt:lpstr>
      <vt:lpstr>等线</vt:lpstr>
      <vt:lpstr>Calibri</vt:lpstr>
      <vt:lpstr>仿宋_GB2312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智 库 微 信 公 号 设 计</vt:lpstr>
      <vt:lpstr>         智 库 官 方 微 博 设 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Administrator</cp:lastModifiedBy>
  <cp:revision>180</cp:revision>
  <dcterms:created xsi:type="dcterms:W3CDTF">2016-11-16T04:12:00Z</dcterms:created>
  <dcterms:modified xsi:type="dcterms:W3CDTF">2017-05-03T08:00:30Z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